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4"/>
  </p:notesMasterIdLst>
  <p:sldIdLst>
    <p:sldId id="256" r:id="rId2"/>
    <p:sldId id="295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3" r:id="rId11"/>
    <p:sldId id="265" r:id="rId12"/>
    <p:sldId id="266" r:id="rId13"/>
  </p:sldIdLst>
  <p:sldSz cx="9144000" cy="5143500" type="screen16x9"/>
  <p:notesSz cx="6858000" cy="9144000"/>
  <p:embeddedFontLst>
    <p:embeddedFont>
      <p:font typeface="Josefin Sans" panose="02010600030101010101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SemiBold" panose="020B07060308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60" autoAdjust="0"/>
  </p:normalViewPr>
  <p:slideViewPr>
    <p:cSldViewPr snapToGrid="0">
      <p:cViewPr>
        <p:scale>
          <a:sx n="64" d="100"/>
          <a:sy n="64" d="100"/>
        </p:scale>
        <p:origin x="1344" y="4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0882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dffc7d47db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dffc7d47db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 for watching this presentation and hope you find this information helpful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dffc7d47db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dffc7d47db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931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439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4860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5986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1140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6972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64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56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9" name="Google Shape;209;p13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3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rgbClr val="9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3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3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3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3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18" name="Google Shape;218;p14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4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20" name="Google Shape;220;p14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14"/>
          <p:cNvSpPr/>
          <p:nvPr/>
        </p:nvSpPr>
        <p:spPr>
          <a:xfrm rot="-10350985" flipH="1">
            <a:off x="6450157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4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4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4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4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4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4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4"/>
          <p:cNvSpPr/>
          <p:nvPr/>
        </p:nvSpPr>
        <p:spPr>
          <a:xfrm rot="10350985">
            <a:off x="-562294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4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4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4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4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4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4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5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7" name="Google Shape;237;p15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5"/>
          <p:cNvSpPr/>
          <p:nvPr/>
        </p:nvSpPr>
        <p:spPr>
          <a:xfrm rot="-5400000">
            <a:off x="-1029861" y="815281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5"/>
          <p:cNvSpPr/>
          <p:nvPr/>
        </p:nvSpPr>
        <p:spPr>
          <a:xfrm rot="-5400000">
            <a:off x="-1888219" y="1592238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5"/>
          <p:cNvSpPr/>
          <p:nvPr/>
        </p:nvSpPr>
        <p:spPr>
          <a:xfrm rot="5400000">
            <a:off x="387256" y="36107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5"/>
          <p:cNvSpPr/>
          <p:nvPr/>
        </p:nvSpPr>
        <p:spPr>
          <a:xfrm rot="5400000">
            <a:off x="603369" y="17222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5"/>
          <p:cNvSpPr/>
          <p:nvPr/>
        </p:nvSpPr>
        <p:spPr>
          <a:xfrm rot="5400000">
            <a:off x="-751978" y="255224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5"/>
          <p:cNvSpPr/>
          <p:nvPr/>
        </p:nvSpPr>
        <p:spPr>
          <a:xfrm rot="5400000">
            <a:off x="1033906" y="11430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5"/>
          <p:cNvSpPr/>
          <p:nvPr/>
        </p:nvSpPr>
        <p:spPr>
          <a:xfrm rot="5400000">
            <a:off x="1978444" y="200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5"/>
          <p:cNvSpPr/>
          <p:nvPr/>
        </p:nvSpPr>
        <p:spPr>
          <a:xfrm rot="5400000">
            <a:off x="6115544" y="2556136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5"/>
          <p:cNvSpPr/>
          <p:nvPr/>
        </p:nvSpPr>
        <p:spPr>
          <a:xfrm rot="5400000">
            <a:off x="6901950" y="2423794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5"/>
          <p:cNvSpPr/>
          <p:nvPr/>
        </p:nvSpPr>
        <p:spPr>
          <a:xfrm rot="-5400000">
            <a:off x="8658344" y="1391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5"/>
          <p:cNvSpPr/>
          <p:nvPr/>
        </p:nvSpPr>
        <p:spPr>
          <a:xfrm rot="-5400000">
            <a:off x="8377131" y="3215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5"/>
          <p:cNvSpPr/>
          <p:nvPr/>
        </p:nvSpPr>
        <p:spPr>
          <a:xfrm rot="-5400000">
            <a:off x="7021777" y="3324160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5"/>
          <p:cNvSpPr/>
          <p:nvPr/>
        </p:nvSpPr>
        <p:spPr>
          <a:xfrm rot="-5400000">
            <a:off x="8011694" y="38594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5"/>
          <p:cNvSpPr/>
          <p:nvPr/>
        </p:nvSpPr>
        <p:spPr>
          <a:xfrm rot="-5400000">
            <a:off x="7002056" y="4917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 txBox="1">
            <a:spLocks noGrp="1"/>
          </p:cNvSpPr>
          <p:nvPr>
            <p:ph type="title"/>
          </p:nvPr>
        </p:nvSpPr>
        <p:spPr>
          <a:xfrm>
            <a:off x="3145775" y="363275"/>
            <a:ext cx="285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4" name="Google Shape;254;p16"/>
          <p:cNvSpPr txBox="1">
            <a:spLocks noGrp="1"/>
          </p:cNvSpPr>
          <p:nvPr>
            <p:ph type="subTitle" idx="1"/>
          </p:nvPr>
        </p:nvSpPr>
        <p:spPr>
          <a:xfrm>
            <a:off x="3328941" y="1904475"/>
            <a:ext cx="2486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55" name="Google Shape;255;p16"/>
          <p:cNvSpPr txBox="1">
            <a:spLocks noGrp="1"/>
          </p:cNvSpPr>
          <p:nvPr>
            <p:ph type="subTitle" idx="2"/>
          </p:nvPr>
        </p:nvSpPr>
        <p:spPr>
          <a:xfrm>
            <a:off x="3610941" y="2223600"/>
            <a:ext cx="19221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6"/>
          <p:cNvSpPr txBox="1">
            <a:spLocks noGrp="1"/>
          </p:cNvSpPr>
          <p:nvPr>
            <p:ph type="subTitle" idx="3"/>
          </p:nvPr>
        </p:nvSpPr>
        <p:spPr>
          <a:xfrm>
            <a:off x="659663" y="1904475"/>
            <a:ext cx="2486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subTitle" idx="4"/>
          </p:nvPr>
        </p:nvSpPr>
        <p:spPr>
          <a:xfrm>
            <a:off x="941663" y="2223600"/>
            <a:ext cx="19221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6"/>
          <p:cNvSpPr txBox="1">
            <a:spLocks noGrp="1"/>
          </p:cNvSpPr>
          <p:nvPr>
            <p:ph type="subTitle" idx="5"/>
          </p:nvPr>
        </p:nvSpPr>
        <p:spPr>
          <a:xfrm>
            <a:off x="3328941" y="3814500"/>
            <a:ext cx="2486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6"/>
          </p:nvPr>
        </p:nvSpPr>
        <p:spPr>
          <a:xfrm>
            <a:off x="3610941" y="4133628"/>
            <a:ext cx="19221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7"/>
          </p:nvPr>
        </p:nvSpPr>
        <p:spPr>
          <a:xfrm>
            <a:off x="659663" y="3814500"/>
            <a:ext cx="2486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subTitle" idx="8"/>
          </p:nvPr>
        </p:nvSpPr>
        <p:spPr>
          <a:xfrm>
            <a:off x="941663" y="4133628"/>
            <a:ext cx="19221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subTitle" idx="9"/>
          </p:nvPr>
        </p:nvSpPr>
        <p:spPr>
          <a:xfrm>
            <a:off x="5998216" y="1904475"/>
            <a:ext cx="2486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subTitle" idx="13"/>
          </p:nvPr>
        </p:nvSpPr>
        <p:spPr>
          <a:xfrm>
            <a:off x="6280216" y="2223600"/>
            <a:ext cx="19221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14"/>
          </p:nvPr>
        </p:nvSpPr>
        <p:spPr>
          <a:xfrm>
            <a:off x="5998216" y="3814500"/>
            <a:ext cx="2486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15"/>
          </p:nvPr>
        </p:nvSpPr>
        <p:spPr>
          <a:xfrm>
            <a:off x="6280216" y="4133628"/>
            <a:ext cx="19221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/>
          <p:nvPr/>
        </p:nvSpPr>
        <p:spPr>
          <a:xfrm>
            <a:off x="5587299" y="-20955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6"/>
          <p:cNvSpPr/>
          <p:nvPr/>
        </p:nvSpPr>
        <p:spPr>
          <a:xfrm rot="10800000" flipH="1">
            <a:off x="6906325" y="-525151"/>
            <a:ext cx="237931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6"/>
          <p:cNvSpPr/>
          <p:nvPr/>
        </p:nvSpPr>
        <p:spPr>
          <a:xfrm rot="-3279262">
            <a:off x="7901572" y="-972984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6"/>
          <p:cNvSpPr/>
          <p:nvPr/>
        </p:nvSpPr>
        <p:spPr>
          <a:xfrm rot="10800000">
            <a:off x="6406991" y="1135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6"/>
          <p:cNvSpPr/>
          <p:nvPr/>
        </p:nvSpPr>
        <p:spPr>
          <a:xfrm rot="10800000">
            <a:off x="8154416" y="3498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6"/>
          <p:cNvSpPr/>
          <p:nvPr/>
        </p:nvSpPr>
        <p:spPr>
          <a:xfrm rot="10800000">
            <a:off x="7681066" y="7390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6"/>
          <p:cNvSpPr/>
          <p:nvPr/>
        </p:nvSpPr>
        <p:spPr>
          <a:xfrm flipH="1">
            <a:off x="-3333926" y="-21075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6"/>
          <p:cNvSpPr/>
          <p:nvPr/>
        </p:nvSpPr>
        <p:spPr>
          <a:xfrm rot="10800000">
            <a:off x="-142195" y="-526351"/>
            <a:ext cx="237931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6"/>
          <p:cNvSpPr/>
          <p:nvPr/>
        </p:nvSpPr>
        <p:spPr>
          <a:xfrm rot="3279262" flipH="1">
            <a:off x="-162948" y="-974184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6"/>
          <p:cNvSpPr/>
          <p:nvPr/>
        </p:nvSpPr>
        <p:spPr>
          <a:xfrm rot="10800000" flipH="1">
            <a:off x="2572953" y="1123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6"/>
          <p:cNvSpPr/>
          <p:nvPr/>
        </p:nvSpPr>
        <p:spPr>
          <a:xfrm rot="10800000" flipH="1">
            <a:off x="890628" y="3486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6"/>
          <p:cNvSpPr/>
          <p:nvPr/>
        </p:nvSpPr>
        <p:spPr>
          <a:xfrm rot="10800000" flipH="1">
            <a:off x="201303" y="10527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6"/>
          <p:cNvSpPr/>
          <p:nvPr/>
        </p:nvSpPr>
        <p:spPr>
          <a:xfrm rot="10800000" flipH="1">
            <a:off x="1363978" y="7378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6"/>
          <p:cNvSpPr/>
          <p:nvPr/>
        </p:nvSpPr>
        <p:spPr>
          <a:xfrm rot="10800000">
            <a:off x="8843741" y="10539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"/>
          <p:cNvSpPr txBox="1">
            <a:spLocks noGrp="1"/>
          </p:cNvSpPr>
          <p:nvPr>
            <p:ph type="body" idx="1"/>
          </p:nvPr>
        </p:nvSpPr>
        <p:spPr>
          <a:xfrm>
            <a:off x="540000" y="540000"/>
            <a:ext cx="35904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</a:lstStyle>
          <a:p>
            <a:endParaRPr/>
          </a:p>
        </p:txBody>
      </p:sp>
      <p:sp>
        <p:nvSpPr>
          <p:cNvPr id="282" name="Google Shape;282;p17"/>
          <p:cNvSpPr/>
          <p:nvPr/>
        </p:nvSpPr>
        <p:spPr>
          <a:xfrm flipH="1">
            <a:off x="3426309" y="3056502"/>
            <a:ext cx="5986869" cy="212719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7"/>
          <p:cNvSpPr/>
          <p:nvPr/>
        </p:nvSpPr>
        <p:spPr>
          <a:xfrm rot="10800000" flipH="1">
            <a:off x="5737690" y="3381530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7"/>
          <p:cNvSpPr/>
          <p:nvPr/>
        </p:nvSpPr>
        <p:spPr>
          <a:xfrm rot="315040">
            <a:off x="7305814" y="4459737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7"/>
          <p:cNvSpPr/>
          <p:nvPr/>
        </p:nvSpPr>
        <p:spPr>
          <a:xfrm flipH="1">
            <a:off x="5699552" y="47843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7"/>
          <p:cNvSpPr/>
          <p:nvPr/>
        </p:nvSpPr>
        <p:spPr>
          <a:xfrm flipH="1">
            <a:off x="8043764" y="3943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7"/>
          <p:cNvSpPr/>
          <p:nvPr/>
        </p:nvSpPr>
        <p:spPr>
          <a:xfrm flipH="1">
            <a:off x="8476477" y="34271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7"/>
          <p:cNvSpPr/>
          <p:nvPr/>
        </p:nvSpPr>
        <p:spPr>
          <a:xfrm flipH="1">
            <a:off x="7442277" y="35570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7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1543350" y="363275"/>
            <a:ext cx="605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subTitle" idx="1"/>
          </p:nvPr>
        </p:nvSpPr>
        <p:spPr>
          <a:xfrm>
            <a:off x="4875632" y="1904475"/>
            <a:ext cx="2486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92" name="Google Shape;292;p18"/>
          <p:cNvSpPr txBox="1">
            <a:spLocks noGrp="1"/>
          </p:cNvSpPr>
          <p:nvPr>
            <p:ph type="subTitle" idx="2"/>
          </p:nvPr>
        </p:nvSpPr>
        <p:spPr>
          <a:xfrm>
            <a:off x="5157563" y="2223600"/>
            <a:ext cx="19221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subTitle" idx="3"/>
          </p:nvPr>
        </p:nvSpPr>
        <p:spPr>
          <a:xfrm>
            <a:off x="1782263" y="1904475"/>
            <a:ext cx="2486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94" name="Google Shape;294;p18"/>
          <p:cNvSpPr txBox="1">
            <a:spLocks noGrp="1"/>
          </p:cNvSpPr>
          <p:nvPr>
            <p:ph type="subTitle" idx="4"/>
          </p:nvPr>
        </p:nvSpPr>
        <p:spPr>
          <a:xfrm>
            <a:off x="2064375" y="2223600"/>
            <a:ext cx="19221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8"/>
          <p:cNvSpPr txBox="1">
            <a:spLocks noGrp="1"/>
          </p:cNvSpPr>
          <p:nvPr>
            <p:ph type="subTitle" idx="5"/>
          </p:nvPr>
        </p:nvSpPr>
        <p:spPr>
          <a:xfrm>
            <a:off x="4875600" y="3814500"/>
            <a:ext cx="2486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96" name="Google Shape;296;p18"/>
          <p:cNvSpPr txBox="1">
            <a:spLocks noGrp="1"/>
          </p:cNvSpPr>
          <p:nvPr>
            <p:ph type="subTitle" idx="6"/>
          </p:nvPr>
        </p:nvSpPr>
        <p:spPr>
          <a:xfrm>
            <a:off x="5157563" y="4133628"/>
            <a:ext cx="19221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8"/>
          <p:cNvSpPr txBox="1">
            <a:spLocks noGrp="1"/>
          </p:cNvSpPr>
          <p:nvPr>
            <p:ph type="subTitle" idx="7"/>
          </p:nvPr>
        </p:nvSpPr>
        <p:spPr>
          <a:xfrm>
            <a:off x="1782263" y="3814500"/>
            <a:ext cx="2486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98" name="Google Shape;298;p18"/>
          <p:cNvSpPr txBox="1">
            <a:spLocks noGrp="1"/>
          </p:cNvSpPr>
          <p:nvPr>
            <p:ph type="subTitle" idx="8"/>
          </p:nvPr>
        </p:nvSpPr>
        <p:spPr>
          <a:xfrm>
            <a:off x="2064375" y="4133628"/>
            <a:ext cx="19221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8"/>
          <p:cNvSpPr/>
          <p:nvPr/>
        </p:nvSpPr>
        <p:spPr>
          <a:xfrm rot="-5400000" flipH="1">
            <a:off x="-3096997" y="2192121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8"/>
          <p:cNvSpPr/>
          <p:nvPr/>
        </p:nvSpPr>
        <p:spPr>
          <a:xfrm rot="5400000">
            <a:off x="-1921300" y="3098438"/>
            <a:ext cx="4271825" cy="1177450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8"/>
          <p:cNvSpPr/>
          <p:nvPr/>
        </p:nvSpPr>
        <p:spPr>
          <a:xfrm rot="147" flipH="1">
            <a:off x="-401907" y="3180097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8"/>
          <p:cNvSpPr/>
          <p:nvPr/>
        </p:nvSpPr>
        <p:spPr>
          <a:xfrm rot="-5400000" flipH="1">
            <a:off x="839461" y="386456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8"/>
          <p:cNvSpPr/>
          <p:nvPr/>
        </p:nvSpPr>
        <p:spPr>
          <a:xfrm rot="-5400000" flipH="1">
            <a:off x="376511" y="108498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/>
          <p:nvPr/>
        </p:nvSpPr>
        <p:spPr>
          <a:xfrm rot="-5400000" flipH="1">
            <a:off x="948986" y="173088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8"/>
          <p:cNvSpPr/>
          <p:nvPr/>
        </p:nvSpPr>
        <p:spPr>
          <a:xfrm rot="5400000" flipH="1">
            <a:off x="5330692" y="2192121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8"/>
          <p:cNvSpPr/>
          <p:nvPr/>
        </p:nvSpPr>
        <p:spPr>
          <a:xfrm rot="-5400000">
            <a:off x="6773240" y="988358"/>
            <a:ext cx="4271825" cy="1177450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8"/>
          <p:cNvSpPr/>
          <p:nvPr/>
        </p:nvSpPr>
        <p:spPr>
          <a:xfrm rot="-10799853" flipH="1">
            <a:off x="8120833" y="-9700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8"/>
          <p:cNvSpPr/>
          <p:nvPr/>
        </p:nvSpPr>
        <p:spPr>
          <a:xfrm rot="5400000" flipH="1">
            <a:off x="7855079" y="51188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"/>
          <p:cNvSpPr/>
          <p:nvPr/>
        </p:nvSpPr>
        <p:spPr>
          <a:xfrm rot="5400000" flipH="1">
            <a:off x="8120804" y="123618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8"/>
          <p:cNvSpPr/>
          <p:nvPr/>
        </p:nvSpPr>
        <p:spPr>
          <a:xfrm rot="5400000" flipH="1">
            <a:off x="8583754" y="401575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/>
          <p:cNvSpPr/>
          <p:nvPr/>
        </p:nvSpPr>
        <p:spPr>
          <a:xfrm rot="5400000" flipH="1">
            <a:off x="8076379" y="343465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8"/>
          <p:cNvSpPr/>
          <p:nvPr/>
        </p:nvSpPr>
        <p:spPr>
          <a:xfrm rot="-5400000" flipH="1">
            <a:off x="1170286" y="465366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"/>
          <p:cNvSpPr txBox="1">
            <a:spLocks noGrp="1"/>
          </p:cNvSpPr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315" name="Google Shape;315;p19"/>
          <p:cNvSpPr txBox="1">
            <a:spLocks noGrp="1"/>
          </p:cNvSpPr>
          <p:nvPr>
            <p:ph type="subTitle" idx="1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9"/>
          <p:cNvSpPr/>
          <p:nvPr/>
        </p:nvSpPr>
        <p:spPr>
          <a:xfrm rot="-132439" flipH="1">
            <a:off x="305875" y="-39916"/>
            <a:ext cx="4818716" cy="780969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9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9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9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9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9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9"/>
          <p:cNvSpPr/>
          <p:nvPr/>
        </p:nvSpPr>
        <p:spPr>
          <a:xfrm rot="-10667561">
            <a:off x="305875" y="4393834"/>
            <a:ext cx="4818716" cy="780969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9"/>
          <p:cNvSpPr/>
          <p:nvPr/>
        </p:nvSpPr>
        <p:spPr>
          <a:xfrm rot="10800000">
            <a:off x="402459" y="43010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9"/>
          <p:cNvSpPr/>
          <p:nvPr/>
        </p:nvSpPr>
        <p:spPr>
          <a:xfrm>
            <a:off x="-272112" y="41566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9"/>
          <p:cNvSpPr/>
          <p:nvPr/>
        </p:nvSpPr>
        <p:spPr>
          <a:xfrm>
            <a:off x="402451" y="39496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9"/>
          <p:cNvSpPr/>
          <p:nvPr/>
        </p:nvSpPr>
        <p:spPr>
          <a:xfrm>
            <a:off x="1153051" y="43881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9"/>
          <p:cNvSpPr/>
          <p:nvPr/>
        </p:nvSpPr>
        <p:spPr>
          <a:xfrm>
            <a:off x="2859751" y="47349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9"/>
          <p:cNvSpPr/>
          <p:nvPr/>
        </p:nvSpPr>
        <p:spPr>
          <a:xfrm>
            <a:off x="5246676" y="48182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9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7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>
            <a:spLocks noGrp="1"/>
          </p:cNvSpPr>
          <p:nvPr>
            <p:ph type="title"/>
          </p:nvPr>
        </p:nvSpPr>
        <p:spPr>
          <a:xfrm>
            <a:off x="2693850" y="363275"/>
            <a:ext cx="375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20"/>
          <p:cNvSpPr txBox="1">
            <a:spLocks noGrp="1"/>
          </p:cNvSpPr>
          <p:nvPr>
            <p:ph type="subTitle" idx="1"/>
          </p:nvPr>
        </p:nvSpPr>
        <p:spPr>
          <a:xfrm>
            <a:off x="4655852" y="1414900"/>
            <a:ext cx="3045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33" name="Google Shape;333;p20"/>
          <p:cNvSpPr txBox="1">
            <a:spLocks noGrp="1"/>
          </p:cNvSpPr>
          <p:nvPr>
            <p:ph type="subTitle" idx="2"/>
          </p:nvPr>
        </p:nvSpPr>
        <p:spPr>
          <a:xfrm>
            <a:off x="4958476" y="1734025"/>
            <a:ext cx="24399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0"/>
          <p:cNvSpPr txBox="1">
            <a:spLocks noGrp="1"/>
          </p:cNvSpPr>
          <p:nvPr>
            <p:ph type="subTitle" idx="3"/>
          </p:nvPr>
        </p:nvSpPr>
        <p:spPr>
          <a:xfrm>
            <a:off x="1442838" y="1414900"/>
            <a:ext cx="3045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35" name="Google Shape;335;p20"/>
          <p:cNvSpPr txBox="1">
            <a:spLocks noGrp="1"/>
          </p:cNvSpPr>
          <p:nvPr>
            <p:ph type="subTitle" idx="4"/>
          </p:nvPr>
        </p:nvSpPr>
        <p:spPr>
          <a:xfrm>
            <a:off x="1745688" y="1734025"/>
            <a:ext cx="24399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20"/>
          <p:cNvSpPr txBox="1">
            <a:spLocks noGrp="1"/>
          </p:cNvSpPr>
          <p:nvPr>
            <p:ph type="subTitle" idx="5"/>
          </p:nvPr>
        </p:nvSpPr>
        <p:spPr>
          <a:xfrm>
            <a:off x="4655812" y="3160150"/>
            <a:ext cx="3045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37" name="Google Shape;337;p20"/>
          <p:cNvSpPr txBox="1">
            <a:spLocks noGrp="1"/>
          </p:cNvSpPr>
          <p:nvPr>
            <p:ph type="subTitle" idx="6"/>
          </p:nvPr>
        </p:nvSpPr>
        <p:spPr>
          <a:xfrm>
            <a:off x="4958476" y="3479274"/>
            <a:ext cx="24399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0"/>
          <p:cNvSpPr txBox="1">
            <a:spLocks noGrp="1"/>
          </p:cNvSpPr>
          <p:nvPr>
            <p:ph type="subTitle" idx="7"/>
          </p:nvPr>
        </p:nvSpPr>
        <p:spPr>
          <a:xfrm>
            <a:off x="1442838" y="3160150"/>
            <a:ext cx="3045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39" name="Google Shape;339;p20"/>
          <p:cNvSpPr txBox="1">
            <a:spLocks noGrp="1"/>
          </p:cNvSpPr>
          <p:nvPr>
            <p:ph type="subTitle" idx="8"/>
          </p:nvPr>
        </p:nvSpPr>
        <p:spPr>
          <a:xfrm>
            <a:off x="1745688" y="3479274"/>
            <a:ext cx="24399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0"/>
          <p:cNvSpPr/>
          <p:nvPr/>
        </p:nvSpPr>
        <p:spPr>
          <a:xfrm rot="-5532439" flipH="1">
            <a:off x="-2045052" y="2322169"/>
            <a:ext cx="4818716" cy="780969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0"/>
          <p:cNvSpPr/>
          <p:nvPr/>
        </p:nvSpPr>
        <p:spPr>
          <a:xfrm rot="-5400000" flipH="1">
            <a:off x="-832519" y="2826431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0"/>
          <p:cNvSpPr/>
          <p:nvPr/>
        </p:nvSpPr>
        <p:spPr>
          <a:xfrm rot="5400000" flipH="1">
            <a:off x="-551012" y="3638024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0"/>
          <p:cNvSpPr/>
          <p:nvPr/>
        </p:nvSpPr>
        <p:spPr>
          <a:xfrm rot="5400000" flipH="1">
            <a:off x="1100376" y="440793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0"/>
          <p:cNvSpPr/>
          <p:nvPr/>
        </p:nvSpPr>
        <p:spPr>
          <a:xfrm rot="5400000" flipH="1">
            <a:off x="661951" y="365733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0"/>
          <p:cNvSpPr/>
          <p:nvPr/>
        </p:nvSpPr>
        <p:spPr>
          <a:xfrm rot="5400000" flipH="1">
            <a:off x="315101" y="1950637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0"/>
          <p:cNvSpPr/>
          <p:nvPr/>
        </p:nvSpPr>
        <p:spPr>
          <a:xfrm rot="5400000" flipH="1">
            <a:off x="458251" y="2482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0"/>
          <p:cNvSpPr/>
          <p:nvPr/>
        </p:nvSpPr>
        <p:spPr>
          <a:xfrm rot="5267561" flipH="1">
            <a:off x="6370323" y="1912072"/>
            <a:ext cx="4818716" cy="780969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0"/>
          <p:cNvSpPr/>
          <p:nvPr/>
        </p:nvSpPr>
        <p:spPr>
          <a:xfrm rot="5400000" flipH="1">
            <a:off x="7582879" y="1222315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0"/>
          <p:cNvSpPr/>
          <p:nvPr/>
        </p:nvSpPr>
        <p:spPr>
          <a:xfrm rot="-5400000" flipH="1">
            <a:off x="7598103" y="388035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0"/>
          <p:cNvSpPr/>
          <p:nvPr/>
        </p:nvSpPr>
        <p:spPr>
          <a:xfrm rot="-5400000" flipH="1">
            <a:off x="7945213" y="5085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0"/>
          <p:cNvSpPr/>
          <p:nvPr/>
        </p:nvSpPr>
        <p:spPr>
          <a:xfrm rot="-5400000" flipH="1">
            <a:off x="8383638" y="12591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0"/>
          <p:cNvSpPr/>
          <p:nvPr/>
        </p:nvSpPr>
        <p:spPr>
          <a:xfrm rot="-5400000" flipH="1">
            <a:off x="8730488" y="29658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0"/>
          <p:cNvSpPr/>
          <p:nvPr/>
        </p:nvSpPr>
        <p:spPr>
          <a:xfrm rot="-5400000" flipH="1">
            <a:off x="8522238" y="460349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1"/>
          <p:cNvSpPr txBox="1">
            <a:spLocks noGrp="1"/>
          </p:cNvSpPr>
          <p:nvPr>
            <p:ph type="title"/>
          </p:nvPr>
        </p:nvSpPr>
        <p:spPr>
          <a:xfrm>
            <a:off x="1388100" y="1076025"/>
            <a:ext cx="6367800" cy="2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21"/>
          <p:cNvSpPr/>
          <p:nvPr/>
        </p:nvSpPr>
        <p:spPr>
          <a:xfrm flipH="1">
            <a:off x="-426403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1"/>
          <p:cNvSpPr/>
          <p:nvPr/>
        </p:nvSpPr>
        <p:spPr>
          <a:xfrm rot="-5400147">
            <a:off x="232464" y="-691636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1"/>
          <p:cNvSpPr/>
          <p:nvPr/>
        </p:nvSpPr>
        <p:spPr>
          <a:xfrm flipH="1">
            <a:off x="68351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1"/>
          <p:cNvSpPr/>
          <p:nvPr/>
        </p:nvSpPr>
        <p:spPr>
          <a:xfrm flipH="1">
            <a:off x="3173616" y="24472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1"/>
          <p:cNvSpPr/>
          <p:nvPr/>
        </p:nvSpPr>
        <p:spPr>
          <a:xfrm flipH="1">
            <a:off x="6566441" y="273550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1"/>
          <p:cNvSpPr/>
          <p:nvPr/>
        </p:nvSpPr>
        <p:spPr>
          <a:xfrm rot="10800000" flipH="1">
            <a:off x="2631095" y="4430364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1"/>
          <p:cNvSpPr/>
          <p:nvPr/>
        </p:nvSpPr>
        <p:spPr>
          <a:xfrm>
            <a:off x="6302893" y="4618767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1"/>
          <p:cNvSpPr/>
          <p:nvPr/>
        </p:nvSpPr>
        <p:spPr>
          <a:xfrm rot="5399853">
            <a:off x="7457460" y="3823455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1"/>
          <p:cNvSpPr/>
          <p:nvPr/>
        </p:nvSpPr>
        <p:spPr>
          <a:xfrm rot="10800000" flipH="1">
            <a:off x="8312846" y="452006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1"/>
          <p:cNvSpPr/>
          <p:nvPr/>
        </p:nvSpPr>
        <p:spPr>
          <a:xfrm rot="10800000" flipH="1">
            <a:off x="6455196" y="43956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1"/>
          <p:cNvSpPr/>
          <p:nvPr/>
        </p:nvSpPr>
        <p:spPr>
          <a:xfrm rot="10800000" flipH="1">
            <a:off x="5822746" y="4882242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1"/>
          <p:cNvSpPr/>
          <p:nvPr/>
        </p:nvSpPr>
        <p:spPr>
          <a:xfrm rot="10800000" flipH="1">
            <a:off x="8749921" y="42321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1"/>
          <p:cNvSpPr/>
          <p:nvPr/>
        </p:nvSpPr>
        <p:spPr>
          <a:xfrm rot="10800000" flipH="1">
            <a:off x="2364821" y="4788617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1"/>
          <p:cNvSpPr/>
          <p:nvPr/>
        </p:nvSpPr>
        <p:spPr>
          <a:xfrm flipH="1">
            <a:off x="181341" y="8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9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2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subTitle" idx="1"/>
          </p:nvPr>
        </p:nvSpPr>
        <p:spPr>
          <a:xfrm>
            <a:off x="3328957" y="2343550"/>
            <a:ext cx="2486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75" name="Google Shape;375;p22"/>
          <p:cNvSpPr txBox="1">
            <a:spLocks noGrp="1"/>
          </p:cNvSpPr>
          <p:nvPr>
            <p:ph type="subTitle" idx="2"/>
          </p:nvPr>
        </p:nvSpPr>
        <p:spPr>
          <a:xfrm>
            <a:off x="3482707" y="2662675"/>
            <a:ext cx="21786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2"/>
          <p:cNvSpPr txBox="1">
            <a:spLocks noGrp="1"/>
          </p:cNvSpPr>
          <p:nvPr>
            <p:ph type="subTitle" idx="3"/>
          </p:nvPr>
        </p:nvSpPr>
        <p:spPr>
          <a:xfrm>
            <a:off x="791813" y="2343550"/>
            <a:ext cx="2486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77" name="Google Shape;377;p22"/>
          <p:cNvSpPr txBox="1">
            <a:spLocks noGrp="1"/>
          </p:cNvSpPr>
          <p:nvPr>
            <p:ph type="subTitle" idx="4"/>
          </p:nvPr>
        </p:nvSpPr>
        <p:spPr>
          <a:xfrm>
            <a:off x="945563" y="2662675"/>
            <a:ext cx="21786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22"/>
          <p:cNvSpPr txBox="1">
            <a:spLocks noGrp="1"/>
          </p:cNvSpPr>
          <p:nvPr>
            <p:ph type="subTitle" idx="5"/>
          </p:nvPr>
        </p:nvSpPr>
        <p:spPr>
          <a:xfrm>
            <a:off x="5866075" y="2343550"/>
            <a:ext cx="2486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79" name="Google Shape;379;p22"/>
          <p:cNvSpPr txBox="1">
            <a:spLocks noGrp="1"/>
          </p:cNvSpPr>
          <p:nvPr>
            <p:ph type="subTitle" idx="6"/>
          </p:nvPr>
        </p:nvSpPr>
        <p:spPr>
          <a:xfrm>
            <a:off x="6019825" y="2662675"/>
            <a:ext cx="21786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2"/>
          <p:cNvSpPr/>
          <p:nvPr/>
        </p:nvSpPr>
        <p:spPr>
          <a:xfrm rot="10800000">
            <a:off x="2531291" y="4235323"/>
            <a:ext cx="5428956" cy="1009852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2"/>
          <p:cNvSpPr/>
          <p:nvPr/>
        </p:nvSpPr>
        <p:spPr>
          <a:xfrm rot="5400000">
            <a:off x="3108924" y="2854084"/>
            <a:ext cx="1442280" cy="3563817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3682950" y="4420625"/>
            <a:ext cx="2132100" cy="1234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2"/>
          <p:cNvSpPr/>
          <p:nvPr/>
        </p:nvSpPr>
        <p:spPr>
          <a:xfrm rot="10800000" flipH="1">
            <a:off x="3968688" y="40718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2"/>
          <p:cNvSpPr/>
          <p:nvPr/>
        </p:nvSpPr>
        <p:spPr>
          <a:xfrm rot="10800000" flipH="1">
            <a:off x="5921426" y="4554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2"/>
          <p:cNvSpPr/>
          <p:nvPr/>
        </p:nvSpPr>
        <p:spPr>
          <a:xfrm rot="10800000" flipH="1">
            <a:off x="1267213" y="45217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2"/>
          <p:cNvSpPr/>
          <p:nvPr/>
        </p:nvSpPr>
        <p:spPr>
          <a:xfrm rot="10800000" flipH="1">
            <a:off x="8100026" y="47529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2"/>
          <p:cNvSpPr/>
          <p:nvPr/>
        </p:nvSpPr>
        <p:spPr>
          <a:xfrm rot="10800000" flipH="1">
            <a:off x="6505813" y="485159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2"/>
          <p:cNvSpPr/>
          <p:nvPr/>
        </p:nvSpPr>
        <p:spPr>
          <a:xfrm rot="10800000" flipH="1">
            <a:off x="1985676" y="410423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30" name="Google Shape;30;p3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rgbClr val="80C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6806901" y="36100"/>
            <a:ext cx="2684034" cy="1738163"/>
            <a:chOff x="6654501" y="-116300"/>
            <a:chExt cx="2684034" cy="1738163"/>
          </a:xfrm>
        </p:grpSpPr>
        <p:sp>
          <p:nvSpPr>
            <p:cNvPr id="37" name="Google Shape;37;p3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rgbClr val="80C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3"/>
          <p:cNvSpPr txBox="1">
            <a:spLocks noGrp="1"/>
          </p:cNvSpPr>
          <p:nvPr>
            <p:ph type="title"/>
          </p:nvPr>
        </p:nvSpPr>
        <p:spPr>
          <a:xfrm>
            <a:off x="2571750" y="363275"/>
            <a:ext cx="400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1" name="Google Shape;391;p23"/>
          <p:cNvSpPr txBox="1">
            <a:spLocks noGrp="1"/>
          </p:cNvSpPr>
          <p:nvPr>
            <p:ph type="subTitle" idx="1"/>
          </p:nvPr>
        </p:nvSpPr>
        <p:spPr>
          <a:xfrm>
            <a:off x="5091350" y="3794700"/>
            <a:ext cx="220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92" name="Google Shape;392;p23"/>
          <p:cNvSpPr txBox="1">
            <a:spLocks noGrp="1"/>
          </p:cNvSpPr>
          <p:nvPr>
            <p:ph type="subTitle" idx="2"/>
          </p:nvPr>
        </p:nvSpPr>
        <p:spPr>
          <a:xfrm>
            <a:off x="4948200" y="4089750"/>
            <a:ext cx="24882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3"/>
          <p:cNvSpPr txBox="1">
            <a:spLocks noGrp="1"/>
          </p:cNvSpPr>
          <p:nvPr>
            <p:ph type="subTitle" idx="3"/>
          </p:nvPr>
        </p:nvSpPr>
        <p:spPr>
          <a:xfrm>
            <a:off x="1901200" y="3794700"/>
            <a:ext cx="20079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94" name="Google Shape;394;p23"/>
          <p:cNvSpPr txBox="1">
            <a:spLocks noGrp="1"/>
          </p:cNvSpPr>
          <p:nvPr>
            <p:ph type="subTitle" idx="4"/>
          </p:nvPr>
        </p:nvSpPr>
        <p:spPr>
          <a:xfrm>
            <a:off x="1800500" y="4089750"/>
            <a:ext cx="22056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23"/>
          <p:cNvSpPr/>
          <p:nvPr/>
        </p:nvSpPr>
        <p:spPr>
          <a:xfrm rot="-5400000">
            <a:off x="-687297" y="596629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3"/>
          <p:cNvSpPr/>
          <p:nvPr/>
        </p:nvSpPr>
        <p:spPr>
          <a:xfrm rot="-5400000">
            <a:off x="-1281850" y="1134665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3"/>
          <p:cNvSpPr/>
          <p:nvPr/>
        </p:nvSpPr>
        <p:spPr>
          <a:xfrm rot="5400000">
            <a:off x="466981" y="11957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3"/>
          <p:cNvSpPr/>
          <p:nvPr/>
        </p:nvSpPr>
        <p:spPr>
          <a:xfrm rot="5400000">
            <a:off x="-494883" y="20869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3"/>
          <p:cNvSpPr/>
          <p:nvPr/>
        </p:nvSpPr>
        <p:spPr>
          <a:xfrm rot="5400000">
            <a:off x="928869" y="9991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 rot="-5400000">
            <a:off x="269256" y="2842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3"/>
          <p:cNvSpPr/>
          <p:nvPr/>
        </p:nvSpPr>
        <p:spPr>
          <a:xfrm rot="5400000">
            <a:off x="7087546" y="3261706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3"/>
          <p:cNvSpPr/>
          <p:nvPr/>
        </p:nvSpPr>
        <p:spPr>
          <a:xfrm rot="5400000">
            <a:off x="7632127" y="317011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3"/>
          <p:cNvSpPr/>
          <p:nvPr/>
        </p:nvSpPr>
        <p:spPr>
          <a:xfrm rot="-5400000">
            <a:off x="8580444" y="3697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3"/>
          <p:cNvSpPr/>
          <p:nvPr/>
        </p:nvSpPr>
        <p:spPr>
          <a:xfrm rot="-5400000">
            <a:off x="7715198" y="379368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3"/>
          <p:cNvSpPr/>
          <p:nvPr/>
        </p:nvSpPr>
        <p:spPr>
          <a:xfrm rot="-5400000">
            <a:off x="8183656" y="39584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3"/>
          <p:cNvSpPr/>
          <p:nvPr/>
        </p:nvSpPr>
        <p:spPr>
          <a:xfrm rot="5400000">
            <a:off x="8843269" y="2115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3"/>
          <p:cNvSpPr/>
          <p:nvPr/>
        </p:nvSpPr>
        <p:spPr>
          <a:xfrm rot="-5400000">
            <a:off x="7541144" y="4680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3"/>
          <p:cNvSpPr/>
          <p:nvPr/>
        </p:nvSpPr>
        <p:spPr>
          <a:xfrm rot="5400000">
            <a:off x="1506281" y="211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1_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5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3" name="Google Shape;433;p25"/>
          <p:cNvSpPr txBox="1">
            <a:spLocks noGrp="1"/>
          </p:cNvSpPr>
          <p:nvPr>
            <p:ph type="subTitle" idx="1"/>
          </p:nvPr>
        </p:nvSpPr>
        <p:spPr>
          <a:xfrm>
            <a:off x="2115575" y="1535450"/>
            <a:ext cx="20079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434" name="Google Shape;434;p25"/>
          <p:cNvSpPr txBox="1">
            <a:spLocks noGrp="1"/>
          </p:cNvSpPr>
          <p:nvPr>
            <p:ph type="subTitle" idx="2"/>
          </p:nvPr>
        </p:nvSpPr>
        <p:spPr>
          <a:xfrm>
            <a:off x="2016350" y="2145400"/>
            <a:ext cx="5111400" cy="17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5" name="Google Shape;435;p25"/>
          <p:cNvSpPr/>
          <p:nvPr/>
        </p:nvSpPr>
        <p:spPr>
          <a:xfrm flipH="1">
            <a:off x="-178543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25"/>
          <p:cNvSpPr/>
          <p:nvPr/>
        </p:nvSpPr>
        <p:spPr>
          <a:xfrm rot="10800000" flipH="1">
            <a:off x="-278322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rgbClr val="9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5"/>
          <p:cNvSpPr/>
          <p:nvPr/>
        </p:nvSpPr>
        <p:spPr>
          <a:xfrm rot="-10484947">
            <a:off x="-734940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5"/>
          <p:cNvSpPr/>
          <p:nvPr/>
        </p:nvSpPr>
        <p:spPr>
          <a:xfrm rot="10800000" flipH="1">
            <a:off x="17222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5"/>
          <p:cNvSpPr/>
          <p:nvPr/>
        </p:nvSpPr>
        <p:spPr>
          <a:xfrm rot="10800000" flipH="1">
            <a:off x="832326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5"/>
          <p:cNvSpPr/>
          <p:nvPr/>
        </p:nvSpPr>
        <p:spPr>
          <a:xfrm rot="10800000" flipH="1">
            <a:off x="61551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1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6"/>
          <p:cNvSpPr txBox="1">
            <a:spLocks noGrp="1"/>
          </p:cNvSpPr>
          <p:nvPr>
            <p:ph type="title"/>
          </p:nvPr>
        </p:nvSpPr>
        <p:spPr>
          <a:xfrm>
            <a:off x="3105950" y="363275"/>
            <a:ext cx="293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3" name="Google Shape;443;p26"/>
          <p:cNvSpPr txBox="1">
            <a:spLocks noGrp="1"/>
          </p:cNvSpPr>
          <p:nvPr>
            <p:ph type="subTitle" idx="1"/>
          </p:nvPr>
        </p:nvSpPr>
        <p:spPr>
          <a:xfrm>
            <a:off x="760275" y="1535450"/>
            <a:ext cx="20079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444" name="Google Shape;444;p26"/>
          <p:cNvSpPr txBox="1">
            <a:spLocks noGrp="1"/>
          </p:cNvSpPr>
          <p:nvPr>
            <p:ph type="subTitle" idx="2"/>
          </p:nvPr>
        </p:nvSpPr>
        <p:spPr>
          <a:xfrm>
            <a:off x="540000" y="2145400"/>
            <a:ext cx="38340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5" name="Google Shape;445;p26"/>
          <p:cNvSpPr txBox="1">
            <a:spLocks noGrp="1"/>
          </p:cNvSpPr>
          <p:nvPr>
            <p:ph type="subTitle" idx="3"/>
          </p:nvPr>
        </p:nvSpPr>
        <p:spPr>
          <a:xfrm>
            <a:off x="4564200" y="1535450"/>
            <a:ext cx="20079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446" name="Google Shape;446;p26"/>
          <p:cNvSpPr txBox="1">
            <a:spLocks noGrp="1"/>
          </p:cNvSpPr>
          <p:nvPr>
            <p:ph type="subTitle" idx="4"/>
          </p:nvPr>
        </p:nvSpPr>
        <p:spPr>
          <a:xfrm>
            <a:off x="4440600" y="2145400"/>
            <a:ext cx="38340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7" name="Google Shape;447;p2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26"/>
          <p:cNvSpPr/>
          <p:nvPr/>
        </p:nvSpPr>
        <p:spPr>
          <a:xfrm rot="10800000">
            <a:off x="6965675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rgbClr val="9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478950" y="1922950"/>
            <a:ext cx="4860000" cy="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1"/>
          </p:nvPr>
        </p:nvSpPr>
        <p:spPr>
          <a:xfrm>
            <a:off x="479050" y="2757125"/>
            <a:ext cx="48600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/>
          <p:nvPr/>
        </p:nvSpPr>
        <p:spPr>
          <a:xfrm rot="-10667561">
            <a:off x="305875" y="4396334"/>
            <a:ext cx="4818716" cy="780969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5"/>
          <p:cNvSpPr/>
          <p:nvPr/>
        </p:nvSpPr>
        <p:spPr>
          <a:xfrm rot="-132439" flipH="1">
            <a:off x="305875" y="-39916"/>
            <a:ext cx="4818716" cy="780969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6"/>
          <p:cNvSpPr txBox="1">
            <a:spLocks noGrp="1"/>
          </p:cNvSpPr>
          <p:nvPr>
            <p:ph type="title" idx="2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91" name="Google Shape;91;p6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6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6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8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8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8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8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 rot="5400000">
            <a:off x="3798057" y="38645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6" name="Google Shape;146;p9"/>
          <p:cNvSpPr txBox="1">
            <a:spLocks noGrp="1"/>
          </p:cNvSpPr>
          <p:nvPr>
            <p:ph type="title" idx="2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47" name="Google Shape;147;p9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title" idx="3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49" name="Google Shape;149;p9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title" idx="5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51" name="Google Shape;151;p9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9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9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9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9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9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9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9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9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9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8" name="Google Shape;168;p10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6965675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rgbClr val="9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0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0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6" name="Google Shape;176;p11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1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1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1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1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1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1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1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12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2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2"/>
          <p:cNvSpPr/>
          <p:nvPr/>
        </p:nvSpPr>
        <p:spPr>
          <a:xfrm rot="-7520738" flipH="1">
            <a:off x="7812272" y="3760443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2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2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2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2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2"/>
          <p:cNvSpPr/>
          <p:nvPr/>
        </p:nvSpPr>
        <p:spPr>
          <a:xfrm flipH="1">
            <a:off x="-426403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2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2"/>
          <p:cNvSpPr/>
          <p:nvPr/>
        </p:nvSpPr>
        <p:spPr>
          <a:xfrm rot="3279262" flipH="1">
            <a:off x="-226275" y="-691584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2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2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2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1" r:id="rId21"/>
    <p:sldLayoutId id="2147483672" r:id="rId22"/>
    <p:sldLayoutId id="214748367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https://www.fraserhealth.ca/-/media/Project/FraserHealth/FraserHealth/Patients-and-Visitors/_MyChart-Portal/User-guides/How-to-Register-for-MyChart.pdf?rev=a8f862c915eb4a988200acbc5e7a9dd4" TargetMode="External"/><Relationship Id="rId5" Type="http://schemas.openxmlformats.org/officeDocument/2006/relationships/hyperlink" Target="http://www.fraserhealth.ca/mychart" TargetMode="Externa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gov.bc.ca/gov/content/covid-19/vaccine/plan" TargetMode="External"/><Relationship Id="rId13" Type="http://schemas.openxmlformats.org/officeDocument/2006/relationships/hyperlink" Target="https://www.fraserhealth.ca/mychart#.YMi0Iegza00" TargetMode="External"/><Relationship Id="rId3" Type="http://schemas.openxmlformats.org/officeDocument/2006/relationships/hyperlink" Target="https://www.healthlinkbc.ca/health-topics/abo4950" TargetMode="External"/><Relationship Id="rId7" Type="http://schemas.openxmlformats.org/officeDocument/2006/relationships/hyperlink" Target="https://www.healthgateway.gov.bc.ca/" TargetMode="External"/><Relationship Id="rId12" Type="http://schemas.openxmlformats.org/officeDocument/2006/relationships/hyperlink" Target="https://www.fraserhealth.ca/-/media/Project/FraserHealth/FraserHealth/Patients-and-Visitors/_MyChart-Portal/User-guides/How-to-Register-for-MyChart.pdf?rev=a8f862c915eb4a988200acbc5e7a9dd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2.gov.bc.ca/gov/content/health/managing-your-health/health-gateway#health-info" TargetMode="External"/><Relationship Id="rId11" Type="http://schemas.openxmlformats.org/officeDocument/2006/relationships/hyperlink" Target="https://www.fraserhealth.ca/patients-and-visitors/mychart-patient-portal/mychart-information-and-education-for-patients/mychart-videos#.YMixkegza01" TargetMode="External"/><Relationship Id="rId5" Type="http://schemas.openxmlformats.org/officeDocument/2006/relationships/hyperlink" Target="https://www.islandhealth.ca/sites/default/files/2019-12/myhealth-brochure_0.pdf" TargetMode="External"/><Relationship Id="rId10" Type="http://schemas.openxmlformats.org/officeDocument/2006/relationships/hyperlink" Target="https://www.fraserhealth.ca/patients-and-visitors/mychart-patient-portal/register-for-mychart#.YMi1Megza01" TargetMode="External"/><Relationship Id="rId4" Type="http://schemas.openxmlformats.org/officeDocument/2006/relationships/hyperlink" Target="https://www.healthit.gov/faq/what-electronic-health-record-ehr" TargetMode="External"/><Relationship Id="rId9" Type="http://schemas.openxmlformats.org/officeDocument/2006/relationships/hyperlink" Target="https://vimeo.com/showcase/6558209/video/371505623" TargetMode="External"/><Relationship Id="rId14" Type="http://schemas.openxmlformats.org/officeDocument/2006/relationships/hyperlink" Target="https://www.premiermedicalhv.com/patient-porta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www2.gov.bc.ca/gov/content/health/managing-your-health/health-gateway#health-info" TargetMode="External"/><Relationship Id="rId5" Type="http://schemas.openxmlformats.org/officeDocument/2006/relationships/hyperlink" Target="http://www.healthgateway.gov.bc.ca/" TargetMode="Externa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hyperlink" Target="https://vimeo.com/showcase/6558209/video/371505623" TargetMode="Externa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hyperlink" Target="https://www.islandhealth.ca/our-services/virtual-care-services/myhealth/enroll-myhealth" TargetMode="Externa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png"/><Relationship Id="rId5" Type="http://schemas.openxmlformats.org/officeDocument/2006/relationships/hyperlink" Target="https://getmyhealth.islandhealth.ca/" TargetMode="Externa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8.m4a"/><Relationship Id="rId7" Type="http://schemas.openxmlformats.org/officeDocument/2006/relationships/hyperlink" Target="https://youtu.be/HlitGjPpxMI" TargetMode="External"/><Relationship Id="rId2" Type="http://schemas.microsoft.com/office/2007/relationships/media" Target="../media/media8.m4a"/><Relationship Id="rId1" Type="http://schemas.openxmlformats.org/officeDocument/2006/relationships/video" Target="https://www.youtube.com/embed/HlitGjPpxMI?feature=oembed" TargetMode="Externa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8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Patient Portal</a:t>
            </a:r>
            <a:endParaRPr dirty="0"/>
          </a:p>
        </p:txBody>
      </p:sp>
      <p:sp>
        <p:nvSpPr>
          <p:cNvPr id="459" name="Google Shape;459;p28"/>
          <p:cNvSpPr txBox="1">
            <a:spLocks noGrp="1"/>
          </p:cNvSpPr>
          <p:nvPr>
            <p:ph type="subTitle" idx="1"/>
          </p:nvPr>
        </p:nvSpPr>
        <p:spPr>
          <a:xfrm>
            <a:off x="2137250" y="2887014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dirty="0"/>
              <a:t>Anna Wang</a:t>
            </a:r>
            <a:r>
              <a:rPr lang="en-US" altLang="zh-CN" sz="2000" dirty="0"/>
              <a:t> &amp; Liyao Ma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16;p36">
            <a:extLst>
              <a:ext uri="{FF2B5EF4-FFF2-40B4-BE49-F238E27FC236}">
                <a16:creationId xmlns:a16="http://schemas.microsoft.com/office/drawing/2014/main" id="{C735BDE7-B094-448F-8C3A-720FE11240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250" y="524926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Fraser Health - MyChart</a:t>
            </a:r>
            <a:endParaRPr dirty="0"/>
          </a:p>
        </p:txBody>
      </p:sp>
      <p:sp>
        <p:nvSpPr>
          <p:cNvPr id="12" name="Google Shape;504;p34">
            <a:extLst>
              <a:ext uri="{FF2B5EF4-FFF2-40B4-BE49-F238E27FC236}">
                <a16:creationId xmlns:a16="http://schemas.microsoft.com/office/drawing/2014/main" id="{5052D5E2-D4E7-4FAC-A0F2-47D898AC82A3}"/>
              </a:ext>
            </a:extLst>
          </p:cNvPr>
          <p:cNvSpPr txBox="1">
            <a:spLocks/>
          </p:cNvSpPr>
          <p:nvPr/>
        </p:nvSpPr>
        <p:spPr>
          <a:xfrm>
            <a:off x="539750" y="1028700"/>
            <a:ext cx="4231033" cy="357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-311150" algn="l">
              <a:buSzPts val="1300"/>
              <a:buFont typeface="Josefin Sans"/>
              <a:buChar char="●"/>
            </a:pPr>
            <a:r>
              <a:rPr lang="en-US" altLang="zh-CN" sz="1400" b="0" dirty="0"/>
              <a:t>Available for: </a:t>
            </a:r>
            <a:endParaRPr lang="en-US" sz="1400" b="0" dirty="0"/>
          </a:p>
          <a:p>
            <a:pPr lvl="1" indent="-311150" algn="l">
              <a:lnSpc>
                <a:spcPct val="100000"/>
              </a:lnSpc>
              <a:buSzPts val="1300"/>
              <a:buFont typeface="Josefin Sans"/>
              <a:buChar char="○"/>
            </a:pPr>
            <a:r>
              <a:rPr lang="en-US" altLang="zh-CN" sz="1400" b="0" dirty="0"/>
              <a:t>19 years and older </a:t>
            </a:r>
            <a:endParaRPr lang="en-US" sz="1400" b="0" dirty="0"/>
          </a:p>
          <a:p>
            <a:pPr lvl="1" indent="-311150" algn="l">
              <a:lnSpc>
                <a:spcPct val="100000"/>
              </a:lnSpc>
              <a:buSzPts val="1300"/>
              <a:buFont typeface="Josefin Sans"/>
              <a:buChar char="○"/>
            </a:pPr>
            <a:r>
              <a:rPr lang="en-US" altLang="zh-CN" sz="1400" b="0" dirty="0"/>
              <a:t>Fraser Health patients</a:t>
            </a:r>
            <a:endParaRPr lang="en-US" sz="1400" b="0" dirty="0"/>
          </a:p>
          <a:p>
            <a:pPr indent="-311150" algn="l">
              <a:buSzPts val="1300"/>
              <a:buFont typeface="Josefin Sans"/>
              <a:buChar char="●"/>
            </a:pPr>
            <a:r>
              <a:rPr lang="en-US" altLang="zh-CN" sz="1400" b="0" dirty="0"/>
              <a:t>Registration: </a:t>
            </a:r>
            <a:endParaRPr lang="en-US" sz="1400" b="0" dirty="0"/>
          </a:p>
          <a:p>
            <a:pPr lvl="1" indent="-311150" algn="l">
              <a:lnSpc>
                <a:spcPct val="100000"/>
              </a:lnSpc>
              <a:buSzPts val="1300"/>
              <a:buFont typeface="Josefin Sans"/>
              <a:buChar char="○"/>
            </a:pPr>
            <a:r>
              <a:rPr lang="en-US" altLang="zh-CN" sz="1400" b="0" dirty="0"/>
              <a:t>In-person</a:t>
            </a:r>
          </a:p>
          <a:p>
            <a:pPr lvl="1" indent="-311150" algn="l">
              <a:lnSpc>
                <a:spcPct val="100000"/>
              </a:lnSpc>
              <a:buSzPts val="1300"/>
              <a:buFont typeface="Josefin Sans"/>
              <a:buChar char="○"/>
            </a:pPr>
            <a:r>
              <a:rPr lang="en-US" altLang="zh-CN" sz="1400" b="0" dirty="0"/>
              <a:t>Electronically</a:t>
            </a:r>
            <a:endParaRPr lang="en-US" sz="1400" b="0" dirty="0"/>
          </a:p>
        </p:txBody>
      </p:sp>
      <p:sp>
        <p:nvSpPr>
          <p:cNvPr id="15" name="Google Shape;504;p34">
            <a:extLst>
              <a:ext uri="{FF2B5EF4-FFF2-40B4-BE49-F238E27FC236}">
                <a16:creationId xmlns:a16="http://schemas.microsoft.com/office/drawing/2014/main" id="{FCCB62EE-4F38-42AA-A80C-444EB1A283C4}"/>
              </a:ext>
            </a:extLst>
          </p:cNvPr>
          <p:cNvSpPr txBox="1">
            <a:spLocks/>
          </p:cNvSpPr>
          <p:nvPr/>
        </p:nvSpPr>
        <p:spPr>
          <a:xfrm>
            <a:off x="5031810" y="1414925"/>
            <a:ext cx="4054500" cy="357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46050" indent="0">
              <a:buSzPts val="1300"/>
              <a:buNone/>
            </a:pPr>
            <a:r>
              <a:rPr lang="en-US" altLang="zh-CN" sz="1700" dirty="0">
                <a:latin typeface="Josefin Sans" panose="02010600030101010101" charset="0"/>
              </a:rPr>
              <a:t>Online Enrollment:</a:t>
            </a:r>
            <a:endParaRPr lang="en-US" sz="1700" dirty="0">
              <a:latin typeface="Josefin Sans" panose="02010600030101010101" charset="0"/>
            </a:endParaRPr>
          </a:p>
          <a:p>
            <a:pPr marL="488950">
              <a:buSzPts val="1300"/>
              <a:buAutoNum type="arabicPeriod"/>
            </a:pPr>
            <a:r>
              <a:rPr lang="en-US" sz="1700" dirty="0">
                <a:latin typeface="Josefin Sans" panose="02010600030101010101" charset="0"/>
              </a:rPr>
              <a:t>Obtain MyChart consent form</a:t>
            </a:r>
          </a:p>
          <a:p>
            <a:pPr marL="488950">
              <a:buSzPts val="1300"/>
              <a:buAutoNum type="arabicPeriod"/>
            </a:pPr>
            <a:r>
              <a:rPr lang="en-US" sz="1700" dirty="0">
                <a:latin typeface="Josefin Sans" panose="02010600030101010101" charset="0"/>
              </a:rPr>
              <a:t>Receive PIN from email</a:t>
            </a:r>
          </a:p>
          <a:p>
            <a:pPr marL="488950">
              <a:buSzPts val="1300"/>
              <a:buAutoNum type="arabicPeriod"/>
            </a:pPr>
            <a:r>
              <a:rPr lang="en-US" sz="1700" dirty="0">
                <a:latin typeface="Josefin Sans" panose="02010600030101010101" charset="0"/>
              </a:rPr>
              <a:t>Go to </a:t>
            </a:r>
            <a:r>
              <a:rPr lang="en-US" sz="1700" dirty="0">
                <a:latin typeface="Josefin Sans" panose="02010600030101010101" charset="0"/>
                <a:hlinkClick r:id="rId5"/>
              </a:rPr>
              <a:t>http://www.fraserhealth.ca/mychart</a:t>
            </a:r>
            <a:endParaRPr lang="en-US" sz="1700" dirty="0">
              <a:latin typeface="Josefin Sans" panose="02010600030101010101" charset="0"/>
            </a:endParaRPr>
          </a:p>
          <a:p>
            <a:pPr marL="488950">
              <a:buSzPts val="1300"/>
              <a:buAutoNum type="arabicPeriod"/>
            </a:pPr>
            <a:r>
              <a:rPr lang="en-US" sz="1700" dirty="0">
                <a:latin typeface="Josefin Sans" panose="02010600030101010101" charset="0"/>
              </a:rPr>
              <a:t>Log in </a:t>
            </a:r>
          </a:p>
          <a:p>
            <a:pPr marL="488950">
              <a:buSzPts val="1300"/>
              <a:buAutoNum type="arabicPeriod"/>
            </a:pPr>
            <a:r>
              <a:rPr lang="en-US" sz="1700" dirty="0">
                <a:latin typeface="Josefin Sans" panose="02010600030101010101" charset="0"/>
              </a:rPr>
              <a:t>BC Service Card information</a:t>
            </a:r>
          </a:p>
          <a:p>
            <a:pPr marL="488950">
              <a:buSzPts val="1300"/>
              <a:buAutoNum type="arabicPeriod"/>
            </a:pPr>
            <a:r>
              <a:rPr lang="en-US" sz="1700" dirty="0">
                <a:latin typeface="Josefin Sans" panose="02010600030101010101" charset="0"/>
              </a:rPr>
              <a:t>Profile information</a:t>
            </a:r>
          </a:p>
          <a:p>
            <a:pPr marL="146050" indent="0">
              <a:buSzPts val="1300"/>
              <a:buNone/>
            </a:pPr>
            <a:endParaRPr lang="en-US" sz="1700" dirty="0">
              <a:latin typeface="Josefin Sans" panose="02010600030101010101" charset="0"/>
            </a:endParaRPr>
          </a:p>
          <a:p>
            <a:pPr marL="146050" indent="0">
              <a:buSzPts val="1300"/>
              <a:buNone/>
            </a:pPr>
            <a:r>
              <a:rPr lang="en-US" sz="1700" dirty="0">
                <a:latin typeface="Josefin Sans" panose="02010600030101010101" charset="0"/>
              </a:rPr>
              <a:t>Detail Guide: </a:t>
            </a:r>
            <a:r>
              <a:rPr lang="en-US" altLang="zh-CN" sz="1700" dirty="0">
                <a:latin typeface="Josefin Sans" panose="02010600030101010101" charset="0"/>
                <a:hlinkClick r:id="rId6"/>
              </a:rPr>
              <a:t>How To Register for MyChart™</a:t>
            </a:r>
            <a:endParaRPr lang="en-US" altLang="zh-CN" sz="1700" dirty="0">
              <a:latin typeface="Josefin Sans" panose="02010600030101010101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0527B38-3FA5-4B09-A703-2E74BC0A75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05" y="2495206"/>
            <a:ext cx="3974778" cy="2612318"/>
          </a:xfrm>
          <a:prstGeom prst="rect">
            <a:avLst/>
          </a:prstGeom>
        </p:spPr>
      </p:pic>
      <p:pic>
        <p:nvPicPr>
          <p:cNvPr id="2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823FAD68-6AF4-4766-8F7B-736396D560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0791" y="4462669"/>
            <a:ext cx="527305" cy="52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7"/>
          <p:cNvSpPr txBox="1">
            <a:spLocks noGrp="1"/>
          </p:cNvSpPr>
          <p:nvPr>
            <p:ph type="ctrTitle"/>
          </p:nvPr>
        </p:nvSpPr>
        <p:spPr>
          <a:xfrm>
            <a:off x="1163161" y="1924297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Thank</a:t>
            </a:r>
            <a:r>
              <a:rPr lang="en-US" altLang="zh-CN" dirty="0"/>
              <a:t>s</a:t>
            </a:r>
            <a:r>
              <a:rPr lang="zh-CN" dirty="0"/>
              <a:t> For Watching!</a:t>
            </a:r>
            <a:endParaRPr dirty="0"/>
          </a:p>
        </p:txBody>
      </p:sp>
      <p:pic>
        <p:nvPicPr>
          <p:cNvPr id="2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A5A5179E-8E88-4E1C-AF93-B8DCFB8BAB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77" y="4512089"/>
            <a:ext cx="516835" cy="516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8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References</a:t>
            </a:r>
            <a:endParaRPr dirty="0"/>
          </a:p>
        </p:txBody>
      </p:sp>
      <p:sp>
        <p:nvSpPr>
          <p:cNvPr id="528" name="Google Shape;528;p38"/>
          <p:cNvSpPr txBox="1">
            <a:spLocks noGrp="1"/>
          </p:cNvSpPr>
          <p:nvPr>
            <p:ph type="body" idx="1"/>
          </p:nvPr>
        </p:nvSpPr>
        <p:spPr>
          <a:xfrm>
            <a:off x="635850" y="1065686"/>
            <a:ext cx="7872300" cy="31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u="sng" dirty="0">
                <a:solidFill>
                  <a:schemeClr val="hlink"/>
                </a:solidFill>
                <a:hlinkClick r:id="rId3"/>
              </a:rPr>
              <a:t>https://www.healthlinkbc.ca/health-topics/abo4950</a:t>
            </a:r>
            <a:endParaRPr sz="1300" dirty="0"/>
          </a:p>
          <a:p>
            <a:pPr marL="0" indent="0">
              <a:lnSpc>
                <a:spcPct val="115000"/>
              </a:lnSpc>
              <a:buNone/>
            </a:pPr>
            <a:r>
              <a:rPr lang="en-US" altLang="zh-CN" sz="1300" u="sng" dirty="0">
                <a:solidFill>
                  <a:schemeClr val="hlink"/>
                </a:solidFill>
                <a:hlinkClick r:id="rId4"/>
              </a:rPr>
              <a:t>https://www.healthit.gov/faq/what-electronic-health-record-ehr</a:t>
            </a:r>
            <a:endParaRPr lang="en-US" altLang="zh-CN" sz="1300" u="sng" dirty="0">
              <a:solidFill>
                <a:schemeClr val="hlink"/>
              </a:solidFill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zh-CN" sz="1300" u="sng" dirty="0">
                <a:solidFill>
                  <a:schemeClr val="hlink"/>
                </a:solidFill>
                <a:hlinkClick r:id="rId5"/>
              </a:rPr>
              <a:t>https://www.islandhealth.ca/sites/default/files/2019-12/myhealth-brochure_0.pdf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u="sng" dirty="0">
                <a:solidFill>
                  <a:schemeClr val="hlink"/>
                </a:solidFill>
                <a:hlinkClick r:id="rId6"/>
              </a:rPr>
              <a:t>https://www2.gov.bc.ca/gov/content/health/managing-your-health/health-gateway#health-info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u="sng" dirty="0">
                <a:solidFill>
                  <a:schemeClr val="hlink"/>
                </a:solidFill>
                <a:hlinkClick r:id="rId7"/>
              </a:rPr>
              <a:t>https://www.healthgateway.gov.bc.ca/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u="sng" dirty="0">
                <a:solidFill>
                  <a:schemeClr val="hlink"/>
                </a:solidFill>
                <a:hlinkClick r:id="rId8"/>
              </a:rPr>
              <a:t>https://www2.gov.bc.ca/gov/content/covid-19/vaccine/plan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u="sng" dirty="0">
                <a:solidFill>
                  <a:schemeClr val="hlink"/>
                </a:solidFill>
                <a:hlinkClick r:id="rId9"/>
              </a:rPr>
              <a:t>https://vimeo.com/showcase/6558209/video/371505623</a:t>
            </a:r>
            <a:endParaRPr lang="en-US" altLang="zh-CN" sz="1300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hlinkClick r:id="rId10"/>
              </a:rPr>
              <a:t>https://www.fraserhealth.ca/patients-and-visitors/mychart-patient-portal/register-for-mychart#.YMi1Megza01</a:t>
            </a:r>
            <a:endParaRPr lang="en-US" sz="1300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hlinkClick r:id="rId11"/>
              </a:rPr>
              <a:t>https://www.fraserhealth.ca/patients-and-visitors/mychart-patient-portal/mychart-information-and-education-for-patients/mychart-videos#.YMixkegza01</a:t>
            </a:r>
            <a:endParaRPr lang="en-US" sz="1300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hlinkClick r:id="rId12"/>
              </a:rPr>
              <a:t>https://www.fraserhealth.ca/-/media/Project/FraserHealth/FraserHealth/Patients-and-Visitors/_MyChart-Portal/User-guides/How-to-Register-for-MyChart.pdf?rev=a8f862c915eb4a988200acbc5e7a9dd4</a:t>
            </a:r>
            <a:endParaRPr lang="en-US" sz="1300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hlinkClick r:id="rId13"/>
              </a:rPr>
              <a:t>https://www.fraserhealth.ca/mychart#.YMi0Iegza00</a:t>
            </a:r>
            <a:endParaRPr lang="en-US" sz="13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hlinkClick r:id="rId14"/>
              </a:rPr>
              <a:t>https://www.premiermedicalhv.com/patient-portal/</a:t>
            </a:r>
            <a:endParaRPr lang="en-US" sz="13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464;p29">
            <a:extLst>
              <a:ext uri="{FF2B5EF4-FFF2-40B4-BE49-F238E27FC236}">
                <a16:creationId xmlns:a16="http://schemas.microsoft.com/office/drawing/2014/main" id="{7A1B1E14-10AD-4C33-9864-BB3519AF9A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000" y="606784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Electronic Health Record (EHR)</a:t>
            </a:r>
            <a:endParaRPr dirty="0"/>
          </a:p>
        </p:txBody>
      </p:sp>
      <p:sp>
        <p:nvSpPr>
          <p:cNvPr id="17" name="Google Shape;465;p29">
            <a:extLst>
              <a:ext uri="{FF2B5EF4-FFF2-40B4-BE49-F238E27FC236}">
                <a16:creationId xmlns:a16="http://schemas.microsoft.com/office/drawing/2014/main" id="{25B1DA2C-5B22-440E-9E05-AFED8FC93488}"/>
              </a:ext>
            </a:extLst>
          </p:cNvPr>
          <p:cNvSpPr txBox="1">
            <a:spLocks/>
          </p:cNvSpPr>
          <p:nvPr/>
        </p:nvSpPr>
        <p:spPr>
          <a:xfrm>
            <a:off x="540000" y="1473472"/>
            <a:ext cx="4672800" cy="392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146050" indent="0" algn="l">
              <a:lnSpc>
                <a:spcPct val="150000"/>
              </a:lnSpc>
              <a:buSzPts val="1300"/>
            </a:pPr>
            <a:r>
              <a:rPr lang="en-US" altLang="zh-CN" sz="1600" b="0" dirty="0"/>
              <a:t>EHR is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b="0" dirty="0"/>
              <a:t>a digital version of a patient’s paper chart that record health information.</a:t>
            </a:r>
          </a:p>
          <a:p>
            <a:pPr indent="-311150" algn="l">
              <a:lnSpc>
                <a:spcPct val="150000"/>
              </a:lnSpc>
              <a:buSzPts val="1300"/>
              <a:buFont typeface="Josefin Sans"/>
              <a:buChar char="●"/>
            </a:pPr>
            <a:r>
              <a:rPr lang="en-US" altLang="zh-CN" sz="1600" b="0" dirty="0"/>
              <a:t>Key features</a:t>
            </a:r>
            <a:endParaRPr lang="en-US" sz="1600" b="0" dirty="0"/>
          </a:p>
          <a:p>
            <a:pPr lvl="1" indent="-311150" algn="l">
              <a:lnSpc>
                <a:spcPct val="150000"/>
              </a:lnSpc>
              <a:buSzPts val="1300"/>
              <a:buFont typeface="Josefin Sans"/>
              <a:buChar char="○"/>
            </a:pPr>
            <a:r>
              <a:rPr lang="en-US" sz="1600" b="0" dirty="0"/>
              <a:t>Patient-centered</a:t>
            </a:r>
          </a:p>
          <a:p>
            <a:pPr lvl="1" indent="-311150" algn="l">
              <a:lnSpc>
                <a:spcPct val="150000"/>
              </a:lnSpc>
              <a:buSzPts val="1300"/>
              <a:buFont typeface="Josefin Sans"/>
              <a:buChar char="○"/>
            </a:pPr>
            <a:r>
              <a:rPr lang="en-US" altLang="zh-CN" sz="1600" b="0" dirty="0"/>
              <a:t>Improve care coordination</a:t>
            </a:r>
          </a:p>
          <a:p>
            <a:pPr lvl="1" indent="-311150" algn="l">
              <a:lnSpc>
                <a:spcPct val="150000"/>
              </a:lnSpc>
              <a:buSzPts val="1300"/>
              <a:buFont typeface="Josefin Sans"/>
              <a:buChar char="○"/>
            </a:pPr>
            <a:r>
              <a:rPr lang="en-US" altLang="zh-CN" sz="1600" b="0" dirty="0"/>
              <a:t>Portable and easy to share across organizations</a:t>
            </a:r>
          </a:p>
          <a:p>
            <a:pPr lvl="1" indent="-311150" algn="l">
              <a:lnSpc>
                <a:spcPct val="150000"/>
              </a:lnSpc>
              <a:buSzPts val="1300"/>
              <a:buFont typeface="Josefin Sans"/>
              <a:buChar char="○"/>
            </a:pPr>
            <a:endParaRPr lang="en-US" sz="1600" b="0" dirty="0"/>
          </a:p>
          <a:p>
            <a:pPr marL="0" indent="0" algn="l">
              <a:lnSpc>
                <a:spcPct val="150000"/>
              </a:lnSpc>
            </a:pPr>
            <a:endParaRPr lang="en-US" sz="1600" b="0" dirty="0"/>
          </a:p>
        </p:txBody>
      </p:sp>
      <p:pic>
        <p:nvPicPr>
          <p:cNvPr id="6" name="Google Shape;466;p29">
            <a:extLst>
              <a:ext uri="{FF2B5EF4-FFF2-40B4-BE49-F238E27FC236}">
                <a16:creationId xmlns:a16="http://schemas.microsoft.com/office/drawing/2014/main" id="{8EE93A19-3F5A-4177-BA1E-5F1883006E4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7575" y="1220025"/>
            <a:ext cx="3673252" cy="367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BD75E905-4029-425D-9995-7BEA1CD961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1573" y="4386650"/>
            <a:ext cx="572700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464;p29">
            <a:extLst>
              <a:ext uri="{FF2B5EF4-FFF2-40B4-BE49-F238E27FC236}">
                <a16:creationId xmlns:a16="http://schemas.microsoft.com/office/drawing/2014/main" id="{7A1B1E14-10AD-4C33-9864-BB3519AF9A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923" y="528208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Patient Portal and EHR</a:t>
            </a:r>
            <a:endParaRPr dirty="0"/>
          </a:p>
        </p:txBody>
      </p:sp>
      <p:sp>
        <p:nvSpPr>
          <p:cNvPr id="17" name="Google Shape;465;p29">
            <a:extLst>
              <a:ext uri="{FF2B5EF4-FFF2-40B4-BE49-F238E27FC236}">
                <a16:creationId xmlns:a16="http://schemas.microsoft.com/office/drawing/2014/main" id="{25B1DA2C-5B22-440E-9E05-AFED8FC93488}"/>
              </a:ext>
            </a:extLst>
          </p:cNvPr>
          <p:cNvSpPr txBox="1">
            <a:spLocks/>
          </p:cNvSpPr>
          <p:nvPr/>
        </p:nvSpPr>
        <p:spPr>
          <a:xfrm>
            <a:off x="612519" y="2818487"/>
            <a:ext cx="4672800" cy="392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-311150" algn="l">
              <a:lnSpc>
                <a:spcPct val="150000"/>
              </a:lnSpc>
              <a:buSzPts val="1300"/>
              <a:buFont typeface="Josefin Sans"/>
              <a:buChar char="●"/>
            </a:pPr>
            <a:r>
              <a:rPr lang="en-US" altLang="zh-CN" sz="1500" b="0" dirty="0"/>
              <a:t>Patient Portal is:</a:t>
            </a:r>
            <a:endParaRPr lang="en-US" sz="1500" b="0" dirty="0"/>
          </a:p>
          <a:p>
            <a:pPr lvl="1" indent="-311150" algn="l">
              <a:lnSpc>
                <a:spcPct val="150000"/>
              </a:lnSpc>
              <a:buSzPts val="1300"/>
              <a:buFont typeface="Josefin Sans"/>
              <a:buChar char="○"/>
            </a:pPr>
            <a:r>
              <a:rPr lang="en-US" altLang="zh-CN" sz="1500" b="0" dirty="0"/>
              <a:t>A module of EHR</a:t>
            </a:r>
            <a:endParaRPr lang="en-US" sz="1500" b="0" dirty="0"/>
          </a:p>
          <a:p>
            <a:pPr lvl="1" indent="-311150" algn="l">
              <a:lnSpc>
                <a:spcPct val="150000"/>
              </a:lnSpc>
              <a:buSzPts val="1300"/>
              <a:buFont typeface="Josefin Sans"/>
              <a:buChar char="○"/>
            </a:pPr>
            <a:r>
              <a:rPr lang="en-US" altLang="zh-CN" sz="1500" b="0" dirty="0"/>
              <a:t>Promote patient engagement</a:t>
            </a:r>
            <a:endParaRPr lang="en-US" sz="1500" b="0" dirty="0"/>
          </a:p>
          <a:p>
            <a:pPr lvl="1" indent="-311150" algn="l">
              <a:lnSpc>
                <a:spcPct val="150000"/>
              </a:lnSpc>
              <a:buSzPts val="1300"/>
              <a:buFont typeface="Josefin Sans"/>
              <a:buChar char="○"/>
            </a:pPr>
            <a:r>
              <a:rPr lang="en-US" altLang="zh-CN" sz="1500" b="0" dirty="0"/>
              <a:t>Improve patient communication with care providers</a:t>
            </a:r>
          </a:p>
        </p:txBody>
      </p:sp>
      <p:pic>
        <p:nvPicPr>
          <p:cNvPr id="1026" name="Picture 2" descr="How Next-Generation Patient Portals Improve Patient Health | Bridge">
            <a:extLst>
              <a:ext uri="{FF2B5EF4-FFF2-40B4-BE49-F238E27FC236}">
                <a16:creationId xmlns:a16="http://schemas.microsoft.com/office/drawing/2014/main" id="{334627B1-988C-4802-9E2F-899B51F69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978" y="2571750"/>
            <a:ext cx="2231372" cy="22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tient Portal - Premier Medical Group">
            <a:extLst>
              <a:ext uri="{FF2B5EF4-FFF2-40B4-BE49-F238E27FC236}">
                <a16:creationId xmlns:a16="http://schemas.microsoft.com/office/drawing/2014/main" id="{CCD72293-5B92-45AD-8EE0-8A04C747B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7" y="1102108"/>
            <a:ext cx="7980153" cy="171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C997EF0B-F877-44E8-ACAD-7DFD2AEE8B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6209" y="4433622"/>
            <a:ext cx="572700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8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74;p32">
            <a:extLst>
              <a:ext uri="{FF2B5EF4-FFF2-40B4-BE49-F238E27FC236}">
                <a16:creationId xmlns:a16="http://schemas.microsoft.com/office/drawing/2014/main" id="{2A3C7047-3342-47FE-8A15-4D407FD723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7749" y="468180"/>
            <a:ext cx="51230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BC </a:t>
            </a:r>
            <a:r>
              <a:rPr lang="zh-CN" altLang="zh-CN" dirty="0"/>
              <a:t>Patient</a:t>
            </a:r>
            <a:r>
              <a:rPr lang="en-US" altLang="zh-CN" dirty="0"/>
              <a:t> Portals</a:t>
            </a:r>
            <a:endParaRPr dirty="0"/>
          </a:p>
        </p:txBody>
      </p:sp>
      <p:sp>
        <p:nvSpPr>
          <p:cNvPr id="9" name="Google Shape;472;p30">
            <a:extLst>
              <a:ext uri="{FF2B5EF4-FFF2-40B4-BE49-F238E27FC236}">
                <a16:creationId xmlns:a16="http://schemas.microsoft.com/office/drawing/2014/main" id="{111D727E-FF2A-4B34-85E6-40666EEA65AD}"/>
              </a:ext>
            </a:extLst>
          </p:cNvPr>
          <p:cNvSpPr txBox="1">
            <a:spLocks/>
          </p:cNvSpPr>
          <p:nvPr/>
        </p:nvSpPr>
        <p:spPr>
          <a:xfrm>
            <a:off x="63776" y="1730990"/>
            <a:ext cx="4914900" cy="127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-355600" algn="l">
              <a:buSzPts val="2000"/>
              <a:buFont typeface="Josefin Sans"/>
              <a:buChar char="●"/>
            </a:pPr>
            <a:r>
              <a:rPr lang="en-US" altLang="zh-CN" sz="2000" b="0" dirty="0"/>
              <a:t>Ministry of Health - Health Gateway</a:t>
            </a:r>
            <a:endParaRPr lang="en-US" sz="2000" b="0" dirty="0"/>
          </a:p>
          <a:p>
            <a:pPr indent="-355600" algn="l">
              <a:buSzPts val="2000"/>
              <a:buFont typeface="Josefin Sans"/>
              <a:buChar char="●"/>
            </a:pPr>
            <a:r>
              <a:rPr lang="en-US" altLang="zh-CN" sz="2000" b="0" dirty="0"/>
              <a:t>Island Health - </a:t>
            </a:r>
            <a:r>
              <a:rPr lang="en-US" altLang="zh-CN" sz="2000" b="0" dirty="0" err="1"/>
              <a:t>MyHealth</a:t>
            </a:r>
            <a:endParaRPr lang="en-US" sz="2000" b="0" dirty="0"/>
          </a:p>
          <a:p>
            <a:pPr indent="-355600" algn="l">
              <a:buSzPts val="2000"/>
              <a:buFont typeface="Josefin Sans"/>
              <a:buChar char="●"/>
            </a:pPr>
            <a:r>
              <a:rPr lang="en-US" altLang="zh-CN" sz="2000" b="0" dirty="0"/>
              <a:t>Fraser Health - MyChart</a:t>
            </a:r>
            <a:endParaRPr lang="en-US" sz="2000" b="0" dirty="0"/>
          </a:p>
        </p:txBody>
      </p:sp>
      <p:pic>
        <p:nvPicPr>
          <p:cNvPr id="10" name="Google Shape;475;p30">
            <a:extLst>
              <a:ext uri="{FF2B5EF4-FFF2-40B4-BE49-F238E27FC236}">
                <a16:creationId xmlns:a16="http://schemas.microsoft.com/office/drawing/2014/main" id="{EC6B9ABE-DF92-42CA-A76A-80B4522EE40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2506" y="1258915"/>
            <a:ext cx="3446840" cy="14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74;p30">
            <a:extLst>
              <a:ext uri="{FF2B5EF4-FFF2-40B4-BE49-F238E27FC236}">
                <a16:creationId xmlns:a16="http://schemas.microsoft.com/office/drawing/2014/main" id="{0E310476-E26C-40D9-8F1A-7656342D97F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8076" y="3131775"/>
            <a:ext cx="3757250" cy="11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73;p30">
            <a:extLst>
              <a:ext uri="{FF2B5EF4-FFF2-40B4-BE49-F238E27FC236}">
                <a16:creationId xmlns:a16="http://schemas.microsoft.com/office/drawing/2014/main" id="{1E1CF07A-FE58-46BB-976F-9255AA01870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81519" y="3120011"/>
            <a:ext cx="3838175" cy="14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0F1DCA2A-67A4-48AE-8F33-F501787A4D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1992" y="4435908"/>
            <a:ext cx="513503" cy="51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6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80;p31">
            <a:extLst>
              <a:ext uri="{FF2B5EF4-FFF2-40B4-BE49-F238E27FC236}">
                <a16:creationId xmlns:a16="http://schemas.microsoft.com/office/drawing/2014/main" id="{53A98416-CD9C-4DAC-94A4-EB20EC2892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000" y="464696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BC Health Gateway</a:t>
            </a:r>
            <a:endParaRPr dirty="0"/>
          </a:p>
        </p:txBody>
      </p:sp>
      <p:sp>
        <p:nvSpPr>
          <p:cNvPr id="14" name="Google Shape;481;p31">
            <a:extLst>
              <a:ext uri="{FF2B5EF4-FFF2-40B4-BE49-F238E27FC236}">
                <a16:creationId xmlns:a16="http://schemas.microsoft.com/office/drawing/2014/main" id="{B1179D65-54D5-4157-B639-2666839A9EE2}"/>
              </a:ext>
            </a:extLst>
          </p:cNvPr>
          <p:cNvSpPr txBox="1">
            <a:spLocks/>
          </p:cNvSpPr>
          <p:nvPr/>
        </p:nvSpPr>
        <p:spPr>
          <a:xfrm>
            <a:off x="96600" y="1205425"/>
            <a:ext cx="4475400" cy="3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-311150" algn="l">
              <a:lnSpc>
                <a:spcPct val="150000"/>
              </a:lnSpc>
              <a:buSzPts val="1300"/>
              <a:buFont typeface="Josefin Sans"/>
              <a:buChar char="●"/>
            </a:pPr>
            <a:r>
              <a:rPr lang="en-US" altLang="zh-CN" sz="1500" b="0" dirty="0"/>
              <a:t>Available information</a:t>
            </a:r>
            <a:endParaRPr lang="en-US" sz="1500" b="0" dirty="0"/>
          </a:p>
          <a:p>
            <a:pPr lvl="1" indent="-311150" algn="l">
              <a:lnSpc>
                <a:spcPct val="150000"/>
              </a:lnSpc>
              <a:buSzPts val="1300"/>
              <a:buFont typeface="Josefin Sans"/>
              <a:buChar char="○"/>
            </a:pPr>
            <a:r>
              <a:rPr lang="en-US" altLang="zh-CN" sz="1500" b="0" dirty="0"/>
              <a:t>Currently:</a:t>
            </a:r>
            <a:endParaRPr lang="en-US" sz="1500" b="0" dirty="0"/>
          </a:p>
          <a:p>
            <a:pPr lvl="2" indent="-311150" algn="l">
              <a:lnSpc>
                <a:spcPct val="150000"/>
              </a:lnSpc>
              <a:spcBef>
                <a:spcPts val="0"/>
              </a:spcBef>
              <a:buSzPts val="1300"/>
              <a:buFont typeface="Josefin Sans"/>
              <a:buChar char="■"/>
            </a:pPr>
            <a:r>
              <a:rPr lang="en-US" altLang="zh-CN" sz="1500" b="0" dirty="0"/>
              <a:t>Medical information</a:t>
            </a:r>
            <a:endParaRPr lang="en-US" sz="1500" b="0" dirty="0"/>
          </a:p>
          <a:p>
            <a:pPr lvl="2" indent="-311150" algn="l">
              <a:lnSpc>
                <a:spcPct val="150000"/>
              </a:lnSpc>
              <a:spcBef>
                <a:spcPts val="0"/>
              </a:spcBef>
              <a:buSzPts val="1300"/>
              <a:buFont typeface="Josefin Sans"/>
              <a:buChar char="■"/>
            </a:pPr>
            <a:r>
              <a:rPr lang="en-US" altLang="zh-CN" sz="1500" b="0" dirty="0"/>
              <a:t>Health Record </a:t>
            </a:r>
            <a:endParaRPr lang="en-US" sz="1500" b="0" dirty="0"/>
          </a:p>
          <a:p>
            <a:pPr lvl="2" indent="-311150" algn="l">
              <a:lnSpc>
                <a:spcPct val="150000"/>
              </a:lnSpc>
              <a:spcBef>
                <a:spcPts val="0"/>
              </a:spcBef>
              <a:buSzPts val="1300"/>
              <a:buFont typeface="Josefin Sans"/>
              <a:buChar char="■"/>
            </a:pPr>
            <a:r>
              <a:rPr lang="en-US" altLang="zh-CN" sz="1500" b="0" dirty="0"/>
              <a:t>COVID-19 test results</a:t>
            </a:r>
            <a:endParaRPr lang="en-US" sz="1500" b="0" dirty="0"/>
          </a:p>
          <a:p>
            <a:pPr lvl="2" indent="-311150" algn="l">
              <a:lnSpc>
                <a:spcPct val="150000"/>
              </a:lnSpc>
              <a:spcBef>
                <a:spcPts val="0"/>
              </a:spcBef>
              <a:buSzPts val="1300"/>
              <a:buFont typeface="Josefin Sans"/>
              <a:buChar char="■"/>
            </a:pPr>
            <a:r>
              <a:rPr lang="en-US" altLang="zh-CN" sz="1500" b="0" dirty="0"/>
              <a:t>COVID-19 immunization digital card</a:t>
            </a:r>
            <a:endParaRPr lang="en-US" sz="1500" b="0" dirty="0"/>
          </a:p>
          <a:p>
            <a:pPr lvl="1" indent="-311150" algn="l">
              <a:lnSpc>
                <a:spcPct val="150000"/>
              </a:lnSpc>
              <a:buSzPts val="1300"/>
              <a:buFont typeface="Josefin Sans"/>
              <a:buChar char="○"/>
            </a:pPr>
            <a:r>
              <a:rPr lang="en-US" altLang="zh-CN" sz="1500" b="0" dirty="0"/>
              <a:t>Future:</a:t>
            </a:r>
            <a:endParaRPr lang="en-US" sz="1500" b="0" dirty="0"/>
          </a:p>
          <a:p>
            <a:pPr lvl="2" indent="-311150" algn="l">
              <a:lnSpc>
                <a:spcPct val="150000"/>
              </a:lnSpc>
              <a:spcBef>
                <a:spcPts val="0"/>
              </a:spcBef>
              <a:buSzPts val="1300"/>
              <a:buFont typeface="Josefin Sans"/>
              <a:buChar char="■"/>
            </a:pPr>
            <a:r>
              <a:rPr lang="en-US" altLang="zh-CN" sz="1500" b="0" dirty="0"/>
              <a:t>laboratory test results</a:t>
            </a:r>
            <a:endParaRPr lang="en-US" sz="1500" b="0" dirty="0"/>
          </a:p>
          <a:p>
            <a:pPr lvl="2" indent="-311150" algn="l">
              <a:lnSpc>
                <a:spcPct val="150000"/>
              </a:lnSpc>
              <a:spcBef>
                <a:spcPts val="0"/>
              </a:spcBef>
              <a:buSzPts val="1300"/>
              <a:buFont typeface="Josefin Sans"/>
              <a:buChar char="■"/>
            </a:pPr>
            <a:r>
              <a:rPr lang="en-US" altLang="zh-CN" sz="1500" b="0" dirty="0"/>
              <a:t>diagnostic imaging reports</a:t>
            </a:r>
            <a:endParaRPr lang="en-US" sz="1500" b="0" dirty="0"/>
          </a:p>
        </p:txBody>
      </p:sp>
      <p:pic>
        <p:nvPicPr>
          <p:cNvPr id="15" name="Google Shape;482;p31">
            <a:extLst>
              <a:ext uri="{FF2B5EF4-FFF2-40B4-BE49-F238E27FC236}">
                <a16:creationId xmlns:a16="http://schemas.microsoft.com/office/drawing/2014/main" id="{6F3ACD3F-76BF-41CC-A0C9-3BAF876E33A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51126"/>
          <a:stretch/>
        </p:blipFill>
        <p:spPr>
          <a:xfrm>
            <a:off x="4698592" y="1106547"/>
            <a:ext cx="3370394" cy="192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483;p31">
            <a:extLst>
              <a:ext uri="{FF2B5EF4-FFF2-40B4-BE49-F238E27FC236}">
                <a16:creationId xmlns:a16="http://schemas.microsoft.com/office/drawing/2014/main" id="{9527AC19-0233-4241-9450-5EA9EFF97C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0980"/>
          <a:stretch/>
        </p:blipFill>
        <p:spPr>
          <a:xfrm>
            <a:off x="5553356" y="3101824"/>
            <a:ext cx="3380623" cy="192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22825CC4-DB8F-4BB8-9AF3-190BF03E45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0021" y="4487567"/>
            <a:ext cx="540383" cy="54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89;p32">
            <a:extLst>
              <a:ext uri="{FF2B5EF4-FFF2-40B4-BE49-F238E27FC236}">
                <a16:creationId xmlns:a16="http://schemas.microsoft.com/office/drawing/2014/main" id="{925E26C3-B344-4F62-878D-51789DA4F552}"/>
              </a:ext>
            </a:extLst>
          </p:cNvPr>
          <p:cNvSpPr txBox="1">
            <a:spLocks/>
          </p:cNvSpPr>
          <p:nvPr/>
        </p:nvSpPr>
        <p:spPr>
          <a:xfrm>
            <a:off x="276175" y="1368838"/>
            <a:ext cx="4054500" cy="10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-311150" algn="l">
              <a:buSzPts val="1300"/>
              <a:buFont typeface="Josefin Sans"/>
              <a:buChar char="●"/>
            </a:pPr>
            <a:r>
              <a:rPr lang="en-US" altLang="zh-CN" sz="1600" b="0" dirty="0"/>
              <a:t>Available for:</a:t>
            </a:r>
            <a:endParaRPr lang="en-US" sz="1600" b="0" dirty="0"/>
          </a:p>
          <a:p>
            <a:pPr lvl="1" indent="-311150" algn="l">
              <a:lnSpc>
                <a:spcPct val="100000"/>
              </a:lnSpc>
              <a:buSzPts val="1300"/>
              <a:buFont typeface="Josefin Sans"/>
              <a:buChar char="○"/>
            </a:pPr>
            <a:r>
              <a:rPr lang="en-US" altLang="zh-CN" sz="1600" b="0" dirty="0"/>
              <a:t>12 and older British Columbians</a:t>
            </a:r>
            <a:endParaRPr lang="en-US" sz="1600" b="0" dirty="0"/>
          </a:p>
          <a:p>
            <a:pPr lvl="1" indent="-311150" algn="l">
              <a:lnSpc>
                <a:spcPct val="100000"/>
              </a:lnSpc>
              <a:buSzPts val="1300"/>
              <a:buFont typeface="Josefin Sans"/>
              <a:buChar char="○"/>
            </a:pPr>
            <a:r>
              <a:rPr lang="en-US" altLang="zh-CN" sz="1600" b="0" dirty="0"/>
              <a:t>Mobile BC Services Card </a:t>
            </a:r>
            <a:endParaRPr lang="en-US" sz="1600" b="0" dirty="0"/>
          </a:p>
          <a:p>
            <a:pPr lvl="1" indent="-311150" algn="l">
              <a:lnSpc>
                <a:spcPct val="100000"/>
              </a:lnSpc>
              <a:buSzPts val="1300"/>
              <a:buFont typeface="Josefin Sans"/>
              <a:buChar char="○"/>
            </a:pPr>
            <a:r>
              <a:rPr lang="en-US" altLang="zh-CN" sz="1600" b="0" dirty="0"/>
              <a:t>mobile device</a:t>
            </a:r>
            <a:endParaRPr lang="en-US" sz="1600" b="0" dirty="0"/>
          </a:p>
        </p:txBody>
      </p:sp>
      <p:sp>
        <p:nvSpPr>
          <p:cNvPr id="9" name="Google Shape;491;p32">
            <a:extLst>
              <a:ext uri="{FF2B5EF4-FFF2-40B4-BE49-F238E27FC236}">
                <a16:creationId xmlns:a16="http://schemas.microsoft.com/office/drawing/2014/main" id="{76EC3FE1-4C30-40E7-96A1-FBAD1461E2CE}"/>
              </a:ext>
            </a:extLst>
          </p:cNvPr>
          <p:cNvSpPr txBox="1">
            <a:spLocks/>
          </p:cNvSpPr>
          <p:nvPr/>
        </p:nvSpPr>
        <p:spPr>
          <a:xfrm>
            <a:off x="4648432" y="1584595"/>
            <a:ext cx="4650300" cy="315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-311150" algn="l">
              <a:buSzPts val="1300"/>
              <a:buFont typeface="Josefin Sans"/>
              <a:buChar char="●"/>
            </a:pPr>
            <a:r>
              <a:rPr lang="en-US" altLang="zh-CN" sz="1800" b="0" dirty="0"/>
              <a:t>Registration:</a:t>
            </a:r>
            <a:endParaRPr lang="en-US" sz="1800" b="0" dirty="0"/>
          </a:p>
          <a:p>
            <a:pPr marL="914400" indent="-311150" algn="l">
              <a:buSzPts val="1300"/>
              <a:buFont typeface="Josefin Sans"/>
              <a:buAutoNum type="arabicPeriod"/>
            </a:pPr>
            <a:r>
              <a:rPr lang="en-US" altLang="zh-CN" sz="1800" b="0" dirty="0"/>
              <a:t>Go to </a:t>
            </a:r>
            <a:r>
              <a:rPr lang="en-US" altLang="zh-CN" sz="1800" b="0" u="sng" dirty="0">
                <a:solidFill>
                  <a:schemeClr val="hlink"/>
                </a:solidFill>
                <a:hlinkClick r:id="rId5"/>
              </a:rPr>
              <a:t>Health Gateway Website</a:t>
            </a:r>
            <a:endParaRPr lang="en-US" sz="1800" b="0" dirty="0"/>
          </a:p>
          <a:p>
            <a:pPr marL="914400" indent="-311150" algn="l">
              <a:buSzPts val="1300"/>
              <a:buFont typeface="Josefin Sans"/>
              <a:buAutoNum type="arabicPeriod"/>
            </a:pPr>
            <a:r>
              <a:rPr lang="en-US" altLang="zh-CN" sz="1800" b="0" dirty="0"/>
              <a:t>Log in with mobile BC Services Card</a:t>
            </a:r>
            <a:endParaRPr lang="en-US" sz="1800" b="0" dirty="0"/>
          </a:p>
          <a:p>
            <a:pPr marL="914400" indent="-311150" algn="l">
              <a:buSzPts val="1300"/>
              <a:buFont typeface="Josefin Sans"/>
              <a:buAutoNum type="arabicPeriod"/>
            </a:pPr>
            <a:r>
              <a:rPr lang="en-US" altLang="zh-CN" sz="1800" b="0" dirty="0"/>
              <a:t>Set up profile</a:t>
            </a:r>
            <a:endParaRPr lang="en-US" sz="1800" b="0" dirty="0"/>
          </a:p>
          <a:p>
            <a:pPr marL="914400" indent="-311150" algn="l">
              <a:buSzPts val="1300"/>
              <a:buFont typeface="Josefin Sans"/>
              <a:buAutoNum type="arabicPeriod"/>
            </a:pPr>
            <a:r>
              <a:rPr lang="en-US" altLang="zh-CN" sz="1800" b="0" dirty="0"/>
              <a:t>Verify contact information</a:t>
            </a:r>
            <a:endParaRPr lang="en-US" sz="1800" b="0" dirty="0"/>
          </a:p>
          <a:p>
            <a:pPr marL="0" indent="0" algn="l"/>
            <a:endParaRPr lang="en-US" sz="1800" b="0" dirty="0"/>
          </a:p>
          <a:p>
            <a:pPr marL="0" indent="0" algn="l"/>
            <a:r>
              <a:rPr lang="en-US" altLang="zh-CN" sz="1800" b="0" dirty="0">
                <a:solidFill>
                  <a:schemeClr val="dk2"/>
                </a:solidFill>
              </a:rPr>
              <a:t>Detail registration process see</a:t>
            </a:r>
            <a:r>
              <a:rPr lang="en-US" altLang="zh-CN" sz="1800" b="0" dirty="0">
                <a:solidFill>
                  <a:schemeClr val="accent1"/>
                </a:solidFill>
              </a:rPr>
              <a:t> </a:t>
            </a:r>
            <a:r>
              <a:rPr lang="en-US" altLang="zh-CN" sz="1800" b="0" u="sng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 Government Health Gateway Website</a:t>
            </a:r>
            <a:endParaRPr lang="en-US" sz="1800" b="0" dirty="0">
              <a:solidFill>
                <a:schemeClr val="accent1"/>
              </a:solidFill>
            </a:endParaRPr>
          </a:p>
        </p:txBody>
      </p:sp>
      <p:pic>
        <p:nvPicPr>
          <p:cNvPr id="10" name="Google Shape;490;p32">
            <a:extLst>
              <a:ext uri="{FF2B5EF4-FFF2-40B4-BE49-F238E27FC236}">
                <a16:creationId xmlns:a16="http://schemas.microsoft.com/office/drawing/2014/main" id="{F0ED85F6-CD5F-4752-8F91-48C0A9BCF51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1613" b="2704"/>
          <a:stretch/>
        </p:blipFill>
        <p:spPr>
          <a:xfrm>
            <a:off x="80325" y="2571750"/>
            <a:ext cx="4650301" cy="22320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488;p32">
            <a:extLst>
              <a:ext uri="{FF2B5EF4-FFF2-40B4-BE49-F238E27FC236}">
                <a16:creationId xmlns:a16="http://schemas.microsoft.com/office/drawing/2014/main" id="{1944CC19-8C33-498C-AC00-F4817450B9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000" y="719082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BC Health Gateway</a:t>
            </a:r>
            <a:endParaRPr dirty="0"/>
          </a:p>
        </p:txBody>
      </p:sp>
      <p:pic>
        <p:nvPicPr>
          <p:cNvPr id="2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D281D779-0832-4C20-A0C1-7F23BD7B11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1908" y="4514774"/>
            <a:ext cx="577983" cy="57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96;p33">
            <a:extLst>
              <a:ext uri="{FF2B5EF4-FFF2-40B4-BE49-F238E27FC236}">
                <a16:creationId xmlns:a16="http://schemas.microsoft.com/office/drawing/2014/main" id="{6850EDC6-145A-41A0-9313-C9E220A233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000" y="567028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>
                <a:solidFill>
                  <a:schemeClr val="dk1"/>
                </a:solidFill>
              </a:rPr>
              <a:t>Island Health - MyHealth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3" name="Google Shape;497;p33">
            <a:extLst>
              <a:ext uri="{FF2B5EF4-FFF2-40B4-BE49-F238E27FC236}">
                <a16:creationId xmlns:a16="http://schemas.microsoft.com/office/drawing/2014/main" id="{516843B3-2EB7-48A8-B40C-C99A4F87D2C8}"/>
              </a:ext>
            </a:extLst>
          </p:cNvPr>
          <p:cNvSpPr txBox="1">
            <a:spLocks/>
          </p:cNvSpPr>
          <p:nvPr/>
        </p:nvSpPr>
        <p:spPr>
          <a:xfrm>
            <a:off x="96600" y="1419850"/>
            <a:ext cx="4475400" cy="3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-311150" algn="l">
              <a:lnSpc>
                <a:spcPct val="150000"/>
              </a:lnSpc>
              <a:buSzPts val="1300"/>
              <a:buFont typeface="Josefin Sans"/>
              <a:buChar char="●"/>
            </a:pPr>
            <a:r>
              <a:rPr lang="en-US" altLang="zh-CN" sz="1600" b="0" dirty="0"/>
              <a:t>Available information</a:t>
            </a:r>
            <a:endParaRPr lang="en-US" sz="1600" b="0" dirty="0"/>
          </a:p>
          <a:p>
            <a:pPr lvl="1" indent="-311150" algn="l">
              <a:lnSpc>
                <a:spcPct val="150000"/>
              </a:lnSpc>
              <a:buSzPts val="1300"/>
              <a:buFont typeface="Josefin Sans"/>
              <a:buChar char="○"/>
            </a:pPr>
            <a:r>
              <a:rPr lang="en-US" altLang="zh-CN" sz="1600" b="0" dirty="0"/>
              <a:t>Laboratory results</a:t>
            </a:r>
            <a:endParaRPr lang="en-US" sz="1600" b="0" dirty="0"/>
          </a:p>
          <a:p>
            <a:pPr lvl="1" indent="-311150" algn="l">
              <a:lnSpc>
                <a:spcPct val="150000"/>
              </a:lnSpc>
              <a:buSzPts val="1300"/>
              <a:buFont typeface="Josefin Sans"/>
              <a:buChar char="○"/>
            </a:pPr>
            <a:r>
              <a:rPr lang="en-US" altLang="zh-CN" sz="1600" b="0" dirty="0"/>
              <a:t>Microbiology </a:t>
            </a:r>
            <a:endParaRPr lang="en-US" sz="1600" b="0" dirty="0"/>
          </a:p>
          <a:p>
            <a:pPr lvl="1" indent="-311150" algn="l">
              <a:lnSpc>
                <a:spcPct val="150000"/>
              </a:lnSpc>
              <a:buSzPts val="1300"/>
              <a:buFont typeface="Josefin Sans"/>
              <a:buChar char="○"/>
            </a:pPr>
            <a:r>
              <a:rPr lang="en-US" altLang="zh-CN" sz="1600" b="0" dirty="0"/>
              <a:t>Pathology </a:t>
            </a:r>
            <a:endParaRPr lang="en-US" sz="1600" b="0" dirty="0"/>
          </a:p>
          <a:p>
            <a:pPr lvl="1" indent="-311150" algn="l">
              <a:lnSpc>
                <a:spcPct val="150000"/>
              </a:lnSpc>
              <a:buSzPts val="1300"/>
              <a:buFont typeface="Josefin Sans"/>
              <a:buChar char="○"/>
            </a:pPr>
            <a:r>
              <a:rPr lang="en-US" altLang="zh-CN" sz="1600" b="0" dirty="0"/>
              <a:t>Imaging reports </a:t>
            </a:r>
            <a:endParaRPr lang="en-US" sz="1600" b="0" dirty="0"/>
          </a:p>
          <a:p>
            <a:pPr lvl="1" indent="-311150" algn="l">
              <a:lnSpc>
                <a:spcPct val="150000"/>
              </a:lnSpc>
              <a:buSzPts val="1300"/>
              <a:buFont typeface="Josefin Sans"/>
              <a:buChar char="○"/>
            </a:pPr>
            <a:r>
              <a:rPr lang="en-US" altLang="zh-CN" sz="1600" b="0" dirty="0"/>
              <a:t>Appointments</a:t>
            </a:r>
            <a:endParaRPr lang="en-US" sz="1600" b="0" dirty="0"/>
          </a:p>
          <a:p>
            <a:pPr lvl="1" indent="-311150" algn="l">
              <a:lnSpc>
                <a:spcPct val="150000"/>
              </a:lnSpc>
              <a:buSzPts val="1300"/>
              <a:buFont typeface="Josefin Sans"/>
              <a:buChar char="○"/>
            </a:pPr>
            <a:r>
              <a:rPr lang="en-US" altLang="zh-CN" sz="1600" b="0" dirty="0"/>
              <a:t>Print reports</a:t>
            </a:r>
            <a:endParaRPr lang="en-US" sz="1600" b="0" dirty="0"/>
          </a:p>
          <a:p>
            <a:pPr indent="-311150" algn="l">
              <a:lnSpc>
                <a:spcPct val="150000"/>
              </a:lnSpc>
              <a:buSzPts val="1300"/>
              <a:buFont typeface="Josefin Sans"/>
              <a:buChar char="●"/>
            </a:pPr>
            <a:r>
              <a:rPr lang="en-US" altLang="zh-CN" sz="1600" b="0" u="sng" dirty="0">
                <a:solidFill>
                  <a:schemeClr val="hlink"/>
                </a:solidFill>
                <a:hlinkClick r:id="rId5"/>
              </a:rPr>
              <a:t>Video introducing </a:t>
            </a:r>
            <a:r>
              <a:rPr lang="en-US" altLang="zh-CN" sz="1600" b="0" u="sng" dirty="0" err="1">
                <a:solidFill>
                  <a:schemeClr val="hlink"/>
                </a:solidFill>
                <a:hlinkClick r:id="rId5"/>
              </a:rPr>
              <a:t>MyHealth</a:t>
            </a:r>
            <a:endParaRPr lang="en-US" sz="1600" b="0" dirty="0"/>
          </a:p>
        </p:txBody>
      </p:sp>
      <p:pic>
        <p:nvPicPr>
          <p:cNvPr id="14" name="Google Shape;498;p33">
            <a:extLst>
              <a:ext uri="{FF2B5EF4-FFF2-40B4-BE49-F238E27FC236}">
                <a16:creationId xmlns:a16="http://schemas.microsoft.com/office/drawing/2014/main" id="{6E67C929-88EC-4AF1-B65B-0A4C981094B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280" t="14776" r="23835" b="3942"/>
          <a:stretch/>
        </p:blipFill>
        <p:spPr>
          <a:xfrm>
            <a:off x="3493213" y="1307805"/>
            <a:ext cx="5438775" cy="3424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CB328562-F9FF-4F39-A1B4-A0DDFD3AA6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2013" y="4568303"/>
            <a:ext cx="538392" cy="53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03;p34">
            <a:extLst>
              <a:ext uri="{FF2B5EF4-FFF2-40B4-BE49-F238E27FC236}">
                <a16:creationId xmlns:a16="http://schemas.microsoft.com/office/drawing/2014/main" id="{26ADC6DE-7E76-437C-9F01-8123C01448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000" y="569472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>
                <a:solidFill>
                  <a:schemeClr val="dk1"/>
                </a:solidFill>
              </a:rPr>
              <a:t>Island Health - MyHealth</a:t>
            </a:r>
            <a:endParaRPr dirty="0"/>
          </a:p>
        </p:txBody>
      </p:sp>
      <p:sp>
        <p:nvSpPr>
          <p:cNvPr id="8" name="Google Shape;504;p34">
            <a:extLst>
              <a:ext uri="{FF2B5EF4-FFF2-40B4-BE49-F238E27FC236}">
                <a16:creationId xmlns:a16="http://schemas.microsoft.com/office/drawing/2014/main" id="{387F64CE-3BF8-4FD8-9537-E417D82D68EB}"/>
              </a:ext>
            </a:extLst>
          </p:cNvPr>
          <p:cNvSpPr txBox="1">
            <a:spLocks/>
          </p:cNvSpPr>
          <p:nvPr/>
        </p:nvSpPr>
        <p:spPr>
          <a:xfrm>
            <a:off x="201775" y="1771428"/>
            <a:ext cx="3558567" cy="28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-311150" algn="l">
              <a:buSzPts val="1300"/>
              <a:buFont typeface="Josefin Sans"/>
              <a:buChar char="●"/>
            </a:pPr>
            <a:r>
              <a:rPr lang="en-US" altLang="zh-CN" sz="1500" b="0" dirty="0"/>
              <a:t>Available for: </a:t>
            </a:r>
            <a:endParaRPr lang="en-US" sz="1500" b="0" dirty="0"/>
          </a:p>
          <a:p>
            <a:pPr lvl="1" indent="-311150" algn="l">
              <a:lnSpc>
                <a:spcPct val="100000"/>
              </a:lnSpc>
              <a:buSzPts val="1300"/>
              <a:buFont typeface="Josefin Sans"/>
              <a:buChar char="○"/>
            </a:pPr>
            <a:r>
              <a:rPr lang="en-US" altLang="zh-CN" sz="1500" b="0" dirty="0"/>
              <a:t>19 years and older </a:t>
            </a:r>
            <a:endParaRPr lang="en-US" sz="1500" b="0" dirty="0"/>
          </a:p>
          <a:p>
            <a:pPr lvl="1" indent="-311150" algn="l">
              <a:lnSpc>
                <a:spcPct val="100000"/>
              </a:lnSpc>
              <a:buSzPts val="1300"/>
              <a:buFont typeface="Josefin Sans"/>
              <a:buChar char="○"/>
            </a:pPr>
            <a:r>
              <a:rPr lang="en-US" altLang="zh-CN" sz="1500" b="0" dirty="0"/>
              <a:t>Received services from an Island Health location</a:t>
            </a:r>
            <a:endParaRPr lang="en-US" sz="1500" b="0" dirty="0"/>
          </a:p>
          <a:p>
            <a:pPr marL="0" indent="0" algn="l"/>
            <a:endParaRPr lang="en-US" sz="1500" b="0" dirty="0"/>
          </a:p>
          <a:p>
            <a:pPr indent="-311150" algn="l">
              <a:buSzPts val="1300"/>
              <a:buFont typeface="Josefin Sans"/>
              <a:buChar char="●"/>
            </a:pPr>
            <a:r>
              <a:rPr lang="en-US" altLang="zh-CN" sz="1500" b="0" dirty="0"/>
              <a:t>Registration: </a:t>
            </a:r>
            <a:endParaRPr lang="en-US" sz="1500" b="0" dirty="0"/>
          </a:p>
          <a:p>
            <a:pPr lvl="1" indent="-311150" algn="l">
              <a:lnSpc>
                <a:spcPct val="100000"/>
              </a:lnSpc>
              <a:buSzPts val="1300"/>
              <a:buFont typeface="Josefin Sans"/>
              <a:buChar char="○"/>
            </a:pPr>
            <a:r>
              <a:rPr lang="en-US" altLang="zh-CN" sz="1500" b="0" dirty="0"/>
              <a:t>By Phone 1-844-844-2219 </a:t>
            </a:r>
            <a:endParaRPr lang="en-US" sz="1500" b="0" dirty="0"/>
          </a:p>
          <a:p>
            <a:pPr lvl="1" indent="-311150" algn="l">
              <a:lnSpc>
                <a:spcPct val="100000"/>
              </a:lnSpc>
              <a:buSzPts val="1300"/>
              <a:buFont typeface="Josefin Sans"/>
              <a:buChar char="○"/>
            </a:pPr>
            <a:r>
              <a:rPr lang="en-US" altLang="zh-CN" sz="1500" b="0" dirty="0"/>
              <a:t>In-person </a:t>
            </a:r>
            <a:endParaRPr lang="en-US" sz="1500" b="0" dirty="0"/>
          </a:p>
          <a:p>
            <a:pPr lvl="1" indent="-311150" algn="l">
              <a:lnSpc>
                <a:spcPct val="100000"/>
              </a:lnSpc>
              <a:buSzPts val="1300"/>
              <a:buFont typeface="Josefin Sans"/>
              <a:buChar char="○"/>
            </a:pPr>
            <a:r>
              <a:rPr lang="en-US" altLang="zh-CN" sz="1500" b="0" u="sng" dirty="0">
                <a:solidFill>
                  <a:schemeClr val="hlink"/>
                </a:solidFill>
                <a:hlinkClick r:id="rId5"/>
              </a:rPr>
              <a:t>Enroll Online</a:t>
            </a:r>
            <a:endParaRPr lang="en-US" sz="1500" b="0" dirty="0"/>
          </a:p>
          <a:p>
            <a:pPr lvl="1" indent="-311150" algn="l">
              <a:lnSpc>
                <a:spcPct val="100000"/>
              </a:lnSpc>
              <a:buSzPts val="1300"/>
              <a:buFont typeface="Josefin Sans"/>
              <a:buChar char="○"/>
            </a:pPr>
            <a:r>
              <a:rPr lang="en-US" altLang="zh-CN" sz="1500" b="0" dirty="0"/>
              <a:t>Request Access to Other’s Account</a:t>
            </a:r>
            <a:endParaRPr lang="en-US" sz="1500" b="0" dirty="0"/>
          </a:p>
        </p:txBody>
      </p:sp>
      <p:pic>
        <p:nvPicPr>
          <p:cNvPr id="9" name="图片 8" descr="图形用户界面, 应用程序&#10;&#10;描述已自动生成">
            <a:extLst>
              <a:ext uri="{FF2B5EF4-FFF2-40B4-BE49-F238E27FC236}">
                <a16:creationId xmlns:a16="http://schemas.microsoft.com/office/drawing/2014/main" id="{133EAEB9-BE01-42A8-852C-131A3F83BF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457" y="1237358"/>
            <a:ext cx="5611543" cy="2433389"/>
          </a:xfrm>
          <a:prstGeom prst="rect">
            <a:avLst/>
          </a:prstGeom>
        </p:spPr>
      </p:pic>
      <p:sp>
        <p:nvSpPr>
          <p:cNvPr id="10" name="Google Shape;505;p34">
            <a:extLst>
              <a:ext uri="{FF2B5EF4-FFF2-40B4-BE49-F238E27FC236}">
                <a16:creationId xmlns:a16="http://schemas.microsoft.com/office/drawing/2014/main" id="{BBD25BE5-6BDE-4237-921D-B6D2F11F50A7}"/>
              </a:ext>
            </a:extLst>
          </p:cNvPr>
          <p:cNvSpPr txBox="1">
            <a:spLocks/>
          </p:cNvSpPr>
          <p:nvPr/>
        </p:nvSpPr>
        <p:spPr>
          <a:xfrm>
            <a:off x="4730825" y="3557732"/>
            <a:ext cx="3980100" cy="14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-311150" algn="l">
              <a:buSzPts val="1300"/>
              <a:buFont typeface="Josefin Sans"/>
              <a:buChar char="●"/>
            </a:pPr>
            <a:r>
              <a:rPr lang="en-US" altLang="zh-CN" sz="1450" b="0" dirty="0"/>
              <a:t>Online Enrollment:</a:t>
            </a:r>
            <a:endParaRPr lang="en-US" sz="1450" b="0" dirty="0"/>
          </a:p>
          <a:p>
            <a:pPr marL="914400" indent="-311150" algn="l">
              <a:buSzPts val="1300"/>
              <a:buFont typeface="Josefin Sans"/>
              <a:buAutoNum type="arabicPeriod"/>
            </a:pPr>
            <a:r>
              <a:rPr lang="en-US" altLang="zh-CN" sz="1450" b="0" dirty="0"/>
              <a:t>Set-up Mobile BC Service Card</a:t>
            </a:r>
            <a:endParaRPr lang="en-US" sz="1450" b="0" dirty="0"/>
          </a:p>
          <a:p>
            <a:pPr marL="914400" indent="-311150" algn="l">
              <a:buSzPts val="1300"/>
              <a:buFont typeface="Josefin Sans"/>
              <a:buAutoNum type="arabicPeriod"/>
            </a:pPr>
            <a:r>
              <a:rPr lang="en-US" altLang="zh-CN" sz="1450" b="0" dirty="0"/>
              <a:t>Complete Online Enrollment Form</a:t>
            </a:r>
            <a:endParaRPr lang="en-US" sz="1450" b="0" dirty="0"/>
          </a:p>
          <a:p>
            <a:pPr marL="914400" indent="-311150" algn="l">
              <a:buSzPts val="1300"/>
              <a:buFont typeface="Josefin Sans"/>
              <a:buAutoNum type="arabicPeriod"/>
            </a:pPr>
            <a:r>
              <a:rPr lang="en-US" altLang="zh-CN" sz="1450" b="0" dirty="0"/>
              <a:t>Confirm Account</a:t>
            </a:r>
            <a:endParaRPr lang="en-US" sz="1450" b="0" dirty="0"/>
          </a:p>
          <a:p>
            <a:pPr marL="0" indent="0" algn="l"/>
            <a:endParaRPr lang="en-US" sz="1450" b="0" dirty="0"/>
          </a:p>
          <a:p>
            <a:pPr marL="0" indent="0" algn="l"/>
            <a:r>
              <a:rPr lang="en-US" altLang="zh-CN" sz="1450" b="0" dirty="0">
                <a:solidFill>
                  <a:schemeClr val="dk2"/>
                </a:solidFill>
              </a:rPr>
              <a:t>Detail process see</a:t>
            </a:r>
            <a:r>
              <a:rPr lang="en-US" altLang="zh-CN" sz="1450" b="0" dirty="0">
                <a:solidFill>
                  <a:schemeClr val="accent1"/>
                </a:solidFill>
              </a:rPr>
              <a:t> </a:t>
            </a:r>
            <a:r>
              <a:rPr lang="en-US" altLang="zh-CN" sz="1450" b="0" u="sng" dirty="0">
                <a:solidFill>
                  <a:schemeClr val="hlink"/>
                </a:solidFill>
                <a:hlinkClick r:id="rId7"/>
              </a:rPr>
              <a:t>Enroll </a:t>
            </a:r>
            <a:r>
              <a:rPr lang="en-US" altLang="zh-CN" sz="1450" b="0" u="sng" dirty="0" err="1">
                <a:solidFill>
                  <a:schemeClr val="hlink"/>
                </a:solidFill>
                <a:hlinkClick r:id="rId7"/>
              </a:rPr>
              <a:t>MyHealth</a:t>
            </a:r>
            <a:endParaRPr lang="en-US" sz="1450" b="0" dirty="0">
              <a:solidFill>
                <a:schemeClr val="accent1"/>
              </a:solidFill>
            </a:endParaRPr>
          </a:p>
          <a:p>
            <a:pPr marL="0" indent="0" algn="l"/>
            <a:endParaRPr lang="en-US" sz="1450" b="0" dirty="0">
              <a:solidFill>
                <a:schemeClr val="accent1"/>
              </a:solidFill>
            </a:endParaRPr>
          </a:p>
        </p:txBody>
      </p:sp>
      <p:pic>
        <p:nvPicPr>
          <p:cNvPr id="2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CA1F3F18-4BBB-4078-91CE-97E8708FBD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1057" y="4398064"/>
            <a:ext cx="612867" cy="61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2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510;p35">
            <a:extLst>
              <a:ext uri="{FF2B5EF4-FFF2-40B4-BE49-F238E27FC236}">
                <a16:creationId xmlns:a16="http://schemas.microsoft.com/office/drawing/2014/main" id="{A2BBCA76-FB92-48E7-BF16-E2B348E967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000" y="542179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Fraser Health - MyChart</a:t>
            </a:r>
            <a:endParaRPr dirty="0"/>
          </a:p>
        </p:txBody>
      </p:sp>
      <p:sp>
        <p:nvSpPr>
          <p:cNvPr id="13" name="Google Shape;504;p34">
            <a:extLst>
              <a:ext uri="{FF2B5EF4-FFF2-40B4-BE49-F238E27FC236}">
                <a16:creationId xmlns:a16="http://schemas.microsoft.com/office/drawing/2014/main" id="{DED22C2E-807F-4C97-9C76-5F4B3137B169}"/>
              </a:ext>
            </a:extLst>
          </p:cNvPr>
          <p:cNvSpPr txBox="1">
            <a:spLocks/>
          </p:cNvSpPr>
          <p:nvPr/>
        </p:nvSpPr>
        <p:spPr>
          <a:xfrm>
            <a:off x="321045" y="1616701"/>
            <a:ext cx="4054500" cy="28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-311150">
              <a:buSzPts val="1300"/>
            </a:pPr>
            <a:r>
              <a:rPr lang="en-US" sz="1800" dirty="0">
                <a:latin typeface="Josefin Sans" panose="02010600030101010101" charset="0"/>
              </a:rPr>
              <a:t>Available Information:</a:t>
            </a:r>
          </a:p>
          <a:p>
            <a:pPr lvl="1" indent="-311150">
              <a:buSzPts val="1300"/>
            </a:pPr>
            <a:r>
              <a:rPr lang="en-US" sz="1800" dirty="0">
                <a:latin typeface="Josefin Sans" panose="02010600030101010101" charset="0"/>
              </a:rPr>
              <a:t>Fraser Health records</a:t>
            </a:r>
          </a:p>
          <a:p>
            <a:pPr lvl="1" indent="-311150">
              <a:buSzPts val="1300"/>
            </a:pPr>
            <a:r>
              <a:rPr lang="en-US" sz="1800" dirty="0">
                <a:latin typeface="Josefin Sans" panose="02010600030101010101" charset="0"/>
              </a:rPr>
              <a:t>Patient education </a:t>
            </a:r>
            <a:r>
              <a:rPr lang="en-US" altLang="zh-CN" sz="1800" dirty="0">
                <a:latin typeface="Josefin Sans" panose="02010600030101010101" charset="0"/>
              </a:rPr>
              <a:t>materials</a:t>
            </a:r>
          </a:p>
          <a:p>
            <a:pPr lvl="1" indent="-311150">
              <a:buSzPts val="1300"/>
            </a:pPr>
            <a:r>
              <a:rPr lang="en-US" sz="1800" dirty="0">
                <a:latin typeface="Josefin Sans" panose="02010600030101010101" charset="0"/>
              </a:rPr>
              <a:t>Manage appointments</a:t>
            </a:r>
          </a:p>
        </p:txBody>
      </p:sp>
      <p:pic>
        <p:nvPicPr>
          <p:cNvPr id="14" name="在线媒体 1" title="An introduction to MyChart">
            <a:hlinkClick r:id="" action="ppaction://media"/>
            <a:extLst>
              <a:ext uri="{FF2B5EF4-FFF2-40B4-BE49-F238E27FC236}">
                <a16:creationId xmlns:a16="http://schemas.microsoft.com/office/drawing/2014/main" id="{2E94851E-800D-42B5-8B40-E01B7C4E61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383752" y="1467949"/>
            <a:ext cx="4439203" cy="2508150"/>
          </a:xfrm>
          <a:prstGeom prst="rect">
            <a:avLst/>
          </a:prstGeom>
        </p:spPr>
      </p:pic>
      <p:sp>
        <p:nvSpPr>
          <p:cNvPr id="16" name="Google Shape;511;p35">
            <a:extLst>
              <a:ext uri="{FF2B5EF4-FFF2-40B4-BE49-F238E27FC236}">
                <a16:creationId xmlns:a16="http://schemas.microsoft.com/office/drawing/2014/main" id="{53B608D6-50D0-4018-8684-C0BBD6633581}"/>
              </a:ext>
            </a:extLst>
          </p:cNvPr>
          <p:cNvSpPr txBox="1">
            <a:spLocks/>
          </p:cNvSpPr>
          <p:nvPr/>
        </p:nvSpPr>
        <p:spPr>
          <a:xfrm>
            <a:off x="6420415" y="4189859"/>
            <a:ext cx="2970163" cy="45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l"/>
            <a:r>
              <a:rPr lang="en-US" altLang="zh-CN" sz="1300" b="0" dirty="0">
                <a:latin typeface="Josefin Sans" panose="02010600030101010101" charset="0"/>
                <a:hlinkClick r:id="rId7"/>
              </a:rPr>
              <a:t>https://youtu.be/HlitGjPpxMI</a:t>
            </a:r>
            <a:endParaRPr lang="en-US" sz="1300" dirty="0">
              <a:latin typeface="Josefin Sans" panose="02010600030101010101" charset="0"/>
            </a:endParaRPr>
          </a:p>
        </p:txBody>
      </p:sp>
      <p:pic>
        <p:nvPicPr>
          <p:cNvPr id="2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55D36CAE-2E15-4023-AC4F-EB5DF7BF59E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9445" y="4398574"/>
            <a:ext cx="565746" cy="56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2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quatic and Physical Therapy Center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FFFFFF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531</Words>
  <Application>Microsoft Office PowerPoint</Application>
  <PresentationFormat>全屏显示(16:9)</PresentationFormat>
  <Paragraphs>101</Paragraphs>
  <Slides>12</Slides>
  <Notes>12</Notes>
  <HiddenSlides>0</HiddenSlides>
  <MMClips>11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Open Sans SemiBold</vt:lpstr>
      <vt:lpstr>Josefin Sans</vt:lpstr>
      <vt:lpstr>Arial</vt:lpstr>
      <vt:lpstr>Open Sans</vt:lpstr>
      <vt:lpstr>Aquatic and Physical Therapy Center by Slidesgo</vt:lpstr>
      <vt:lpstr>Patient Portal</vt:lpstr>
      <vt:lpstr>Electronic Health Record (EHR)</vt:lpstr>
      <vt:lpstr>Patient Portal and EHR</vt:lpstr>
      <vt:lpstr>BC Patient Portals</vt:lpstr>
      <vt:lpstr>BC Health Gateway</vt:lpstr>
      <vt:lpstr>BC Health Gateway</vt:lpstr>
      <vt:lpstr>Island Health - MyHealth</vt:lpstr>
      <vt:lpstr>Island Health - MyHealth</vt:lpstr>
      <vt:lpstr>Fraser Health - MyChart</vt:lpstr>
      <vt:lpstr>Fraser Health - MyChart</vt:lpstr>
      <vt:lpstr>Thanks For Watching!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Portal</dc:title>
  <dc:creator>ASUS</dc:creator>
  <cp:lastModifiedBy>ma liyao</cp:lastModifiedBy>
  <cp:revision>30</cp:revision>
  <dcterms:modified xsi:type="dcterms:W3CDTF">2021-06-18T11:36:37Z</dcterms:modified>
</cp:coreProperties>
</file>